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63" r:id="rId3"/>
    <p:sldMasterId id="2147483665" r:id="rId4"/>
    <p:sldMasterId id="2147483668" r:id="rId5"/>
    <p:sldMasterId id="2147483678" r:id="rId6"/>
    <p:sldMasterId id="2147483670" r:id="rId7"/>
    <p:sldMasterId id="2147483675" r:id="rId8"/>
    <p:sldMasterId id="2147483672" r:id="rId9"/>
  </p:sldMasterIdLst>
  <p:notesMasterIdLst>
    <p:notesMasterId r:id="rId44"/>
  </p:notesMasterIdLst>
  <p:handoutMasterIdLst>
    <p:handoutMasterId r:id="rId45"/>
  </p:handoutMasterIdLst>
  <p:sldIdLst>
    <p:sldId id="256" r:id="rId10"/>
    <p:sldId id="374" r:id="rId11"/>
    <p:sldId id="1475" r:id="rId12"/>
    <p:sldId id="1402" r:id="rId13"/>
    <p:sldId id="1477" r:id="rId14"/>
    <p:sldId id="1476" r:id="rId15"/>
    <p:sldId id="1403" r:id="rId16"/>
    <p:sldId id="1404" r:id="rId17"/>
    <p:sldId id="1425" r:id="rId18"/>
    <p:sldId id="1452" r:id="rId19"/>
    <p:sldId id="1458" r:id="rId20"/>
    <p:sldId id="1478" r:id="rId21"/>
    <p:sldId id="1454" r:id="rId22"/>
    <p:sldId id="1331" r:id="rId23"/>
    <p:sldId id="1461" r:id="rId24"/>
    <p:sldId id="1479" r:id="rId25"/>
    <p:sldId id="1480" r:id="rId26"/>
    <p:sldId id="1462" r:id="rId27"/>
    <p:sldId id="1463" r:id="rId28"/>
    <p:sldId id="1464" r:id="rId29"/>
    <p:sldId id="1466" r:id="rId30"/>
    <p:sldId id="1465" r:id="rId31"/>
    <p:sldId id="1453" r:id="rId32"/>
    <p:sldId id="1468" r:id="rId33"/>
    <p:sldId id="1414" r:id="rId34"/>
    <p:sldId id="1469" r:id="rId35"/>
    <p:sldId id="1444" r:id="rId36"/>
    <p:sldId id="1481" r:id="rId37"/>
    <p:sldId id="1329" r:id="rId38"/>
    <p:sldId id="1471" r:id="rId39"/>
    <p:sldId id="1473" r:id="rId40"/>
    <p:sldId id="1472" r:id="rId41"/>
    <p:sldId id="1474" r:id="rId42"/>
    <p:sldId id="1400"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EA4"/>
    <a:srgbClr val="0000FF"/>
    <a:srgbClr val="FFCCFF"/>
    <a:srgbClr val="66FF99"/>
    <a:srgbClr val="B8E08C"/>
    <a:srgbClr val="AE1221"/>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72" autoAdjust="0"/>
    <p:restoredTop sz="90549" autoAdjust="0"/>
  </p:normalViewPr>
  <p:slideViewPr>
    <p:cSldViewPr>
      <p:cViewPr>
        <p:scale>
          <a:sx n="95" d="100"/>
          <a:sy n="95" d="100"/>
        </p:scale>
        <p:origin x="488" y="240"/>
      </p:cViewPr>
      <p:guideLst>
        <p:guide orient="horz" pos="2160"/>
        <p:guide pos="2880"/>
      </p:guideLst>
    </p:cSldViewPr>
  </p:slideViewPr>
  <p:outlineViewPr>
    <p:cViewPr>
      <p:scale>
        <a:sx n="33" d="100"/>
        <a:sy n="33" d="100"/>
      </p:scale>
      <p:origin x="0" y="3246"/>
    </p:cViewPr>
  </p:outlineViewPr>
  <p:notesTextViewPr>
    <p:cViewPr>
      <p:scale>
        <a:sx n="1" d="1"/>
        <a:sy n="1" d="1"/>
      </p:scale>
      <p:origin x="0" y="0"/>
    </p:cViewPr>
  </p:notesTextViewPr>
  <p:sorterViewPr>
    <p:cViewPr>
      <p:scale>
        <a:sx n="80" d="100"/>
        <a:sy n="80" d="100"/>
      </p:scale>
      <p:origin x="0" y="3300"/>
    </p:cViewPr>
  </p:sorterViewPr>
  <p:notesViewPr>
    <p:cSldViewPr>
      <p:cViewPr>
        <p:scale>
          <a:sx n="60" d="100"/>
          <a:sy n="60" d="100"/>
        </p:scale>
        <p:origin x="-2748" y="2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CBA0846-EC1A-40DB-8F81-96AE9A64BBB3}" type="datetimeFigureOut">
              <a:rPr lang="en-US" smtClean="0"/>
              <a:t>10/2/17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3CE0DA8-8A21-4DAB-8D09-F8325147C991}" type="slidenum">
              <a:rPr lang="en-US" smtClean="0"/>
              <a:t>‹#›</a:t>
            </a:fld>
            <a:endParaRPr lang="en-US"/>
          </a:p>
        </p:txBody>
      </p:sp>
    </p:spTree>
    <p:extLst>
      <p:ext uri="{BB962C8B-B14F-4D97-AF65-F5344CB8AC3E}">
        <p14:creationId xmlns:p14="http://schemas.microsoft.com/office/powerpoint/2010/main" val="4026689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5DD168-A957-4784-9C8A-5438585B9AF9}" type="datetimeFigureOut">
              <a:rPr lang="en-US" smtClean="0"/>
              <a:t>10/2/17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AF6792-DBE1-4461-97FA-F85A7B48814E}" type="slidenum">
              <a:rPr lang="en-US" smtClean="0"/>
              <a:t>‹#›</a:t>
            </a:fld>
            <a:endParaRPr lang="en-US"/>
          </a:p>
        </p:txBody>
      </p:sp>
    </p:spTree>
    <p:extLst>
      <p:ext uri="{BB962C8B-B14F-4D97-AF65-F5344CB8AC3E}">
        <p14:creationId xmlns:p14="http://schemas.microsoft.com/office/powerpoint/2010/main" val="2815794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791200" cy="4114800"/>
          </a:xfrm>
        </p:spPr>
        <p:txBody>
          <a:bodyPr/>
          <a:lstStyle/>
          <a:p>
            <a:r>
              <a:rPr lang="en-US" sz="1200" dirty="0" smtClean="0"/>
              <a:t>Most instructors are able to cover this chapter in one or two class sessions.  </a:t>
            </a:r>
          </a:p>
          <a:p>
            <a:endParaRPr lang="en-US" sz="1200" dirty="0" smtClean="0"/>
          </a:p>
          <a:p>
            <a:r>
              <a:rPr lang="en-US" sz="1200" dirty="0" smtClean="0"/>
              <a:t>This presentation contains in-class exercises requiring calculators.  </a:t>
            </a:r>
          </a:p>
          <a:p>
            <a:endParaRPr lang="en-US" sz="1200" dirty="0" smtClean="0"/>
          </a:p>
        </p:txBody>
      </p:sp>
      <p:sp>
        <p:nvSpPr>
          <p:cNvPr id="4" name="Slide Number Placeholder 3"/>
          <p:cNvSpPr>
            <a:spLocks noGrp="1"/>
          </p:cNvSpPr>
          <p:nvPr>
            <p:ph type="sldNum" sz="quarter" idx="10"/>
          </p:nvPr>
        </p:nvSpPr>
        <p:spPr/>
        <p:txBody>
          <a:bodyPr/>
          <a:lstStyle/>
          <a:p>
            <a:fld id="{2CAF6792-DBE1-4461-97FA-F85A7B48814E}" type="slidenum">
              <a:rPr lang="en-US" smtClean="0"/>
              <a:t>1</a:t>
            </a:fld>
            <a:endParaRPr lang="en-US" dirty="0"/>
          </a:p>
        </p:txBody>
      </p:sp>
    </p:spTree>
    <p:extLst>
      <p:ext uri="{BB962C8B-B14F-4D97-AF65-F5344CB8AC3E}">
        <p14:creationId xmlns:p14="http://schemas.microsoft.com/office/powerpoint/2010/main" val="4088678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number is the percent of the “typical” household’s total expenditure. </a:t>
            </a:r>
          </a:p>
          <a:p>
            <a:endParaRPr lang="en-US" dirty="0" smtClean="0"/>
          </a:p>
          <a:p>
            <a:r>
              <a:rPr lang="en-US" dirty="0" smtClean="0"/>
              <a:t>Ask students for examples of how the breakdown of their own expenditure differs from that of the typical household shown here.  Then, ask students how the typical elderly person’s expenditure might differ from that shown here.  (This is relevant because the CPI is used to give Social Security COLAs to the elderly; however, the elderly spend a much larger fraction of their income on medical care, a category in which prices grow much faster than the CPI.) </a:t>
            </a:r>
          </a:p>
          <a:p>
            <a:endParaRPr lang="en-US" dirty="0" smtClean="0"/>
          </a:p>
          <a:p>
            <a:r>
              <a:rPr lang="en-US" dirty="0" smtClean="0"/>
              <a:t>The Web site listed below also gives a very fine disaggregation of each category, which enables students to compare their own spending on individual</a:t>
            </a:r>
            <a:r>
              <a:rPr lang="en-US" baseline="0" dirty="0" smtClean="0"/>
              <a:t> goods</a:t>
            </a:r>
            <a:r>
              <a:rPr lang="en-US" dirty="0" smtClean="0"/>
              <a:t> to that of the “typical” household.  </a:t>
            </a:r>
          </a:p>
          <a:p>
            <a:endParaRPr lang="en-US" dirty="0" smtClean="0"/>
          </a:p>
          <a:p>
            <a:r>
              <a:rPr lang="en-US" dirty="0" smtClean="0"/>
              <a:t>Source:  Bureau of Labor Statistics, http://www.bls.gov/cpi/usri_2015.txt</a:t>
            </a:r>
          </a:p>
          <a:p>
            <a:r>
              <a:rPr lang="en-US" dirty="0" smtClean="0"/>
              <a:t>U.S. city average, CPI-U. Data in this graph from December 2015.</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11</a:t>
            </a:fld>
            <a:endParaRPr lang="en-US"/>
          </a:p>
        </p:txBody>
      </p:sp>
    </p:spTree>
    <p:extLst>
      <p:ext uri="{BB962C8B-B14F-4D97-AF65-F5344CB8AC3E}">
        <p14:creationId xmlns:p14="http://schemas.microsoft.com/office/powerpoint/2010/main" val="349301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dirty="0" smtClean="0"/>
              <a:t>Students understand substitution bias better if they work a concrete example like the one on this slide.  </a:t>
            </a:r>
          </a:p>
          <a:p>
            <a:pPr eaLnBrk="1" hangingPunct="1"/>
            <a:endParaRPr lang="en-US" sz="1200" dirty="0" smtClean="0"/>
          </a:p>
          <a:p>
            <a:pPr eaLnBrk="1" hangingPunct="1"/>
            <a:r>
              <a:rPr lang="en-US" sz="1200" dirty="0" smtClean="0"/>
              <a:t>You might want to ask your class </a:t>
            </a:r>
            <a:r>
              <a:rPr lang="en-US" sz="1200" u="sng" dirty="0" smtClean="0"/>
              <a:t>why</a:t>
            </a:r>
            <a:r>
              <a:rPr lang="en-US" sz="1200" dirty="0" smtClean="0"/>
              <a:t> households bought different quantities of beef and chicken in 2016 than they did in 2015.   </a:t>
            </a:r>
          </a:p>
          <a:p>
            <a:pPr eaLnBrk="1" hangingPunct="1"/>
            <a:endParaRPr lang="en-US" sz="1200" dirty="0" smtClean="0"/>
          </a:p>
          <a:p>
            <a:pPr eaLnBrk="1" hangingPunct="1"/>
            <a:r>
              <a:rPr lang="en-US" sz="1200" dirty="0" smtClean="0"/>
              <a:t>Or if that seems too easy, just mention before displaying questions A and B that households are responding to the change in relative prices:  beef has become a lot more expensive relative to chicken, so households buy less beef and more chicken.</a:t>
            </a:r>
          </a:p>
          <a:p>
            <a:pPr eaLnBrk="1" hangingPunct="1"/>
            <a:endParaRPr lang="en-US" sz="1200" dirty="0" smtClean="0"/>
          </a:p>
        </p:txBody>
      </p:sp>
      <p:sp>
        <p:nvSpPr>
          <p:cNvPr id="4" name="Slide Number Placeholder 3"/>
          <p:cNvSpPr>
            <a:spLocks noGrp="1"/>
          </p:cNvSpPr>
          <p:nvPr>
            <p:ph type="sldNum" sz="quarter" idx="10"/>
          </p:nvPr>
        </p:nvSpPr>
        <p:spPr/>
        <p:txBody>
          <a:bodyPr/>
          <a:lstStyle/>
          <a:p>
            <a:fld id="{2CAF6792-DBE1-4461-97FA-F85A7B48814E}" type="slidenum">
              <a:rPr lang="en-US" smtClean="0"/>
              <a:t>13</a:t>
            </a:fld>
            <a:endParaRPr lang="en-US"/>
          </a:p>
        </p:txBody>
      </p:sp>
    </p:spTree>
    <p:extLst>
      <p:ext uri="{BB962C8B-B14F-4D97-AF65-F5344CB8AC3E}">
        <p14:creationId xmlns:p14="http://schemas.microsoft.com/office/powerpoint/2010/main" val="3222789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you spent a few minutes of class time on the preceding exercise, you can go through this slide fairly quickly.  </a:t>
            </a:r>
          </a:p>
          <a:p>
            <a:endParaRPr lang="en-US" altLang="en-US" dirty="0" smtClean="0">
              <a:latin typeface="Arial"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charset="0"/>
              </a:defRPr>
            </a:lvl1pPr>
            <a:lvl2pPr marL="742950" indent="-285750" algn="l" eaLnBrk="0" hangingPunct="0">
              <a:spcBef>
                <a:spcPct val="30000"/>
              </a:spcBef>
              <a:defRPr sz="1200">
                <a:solidFill>
                  <a:schemeClr val="tx1"/>
                </a:solidFill>
                <a:latin typeface="Arial" charset="0"/>
              </a:defRPr>
            </a:lvl2pPr>
            <a:lvl3pPr marL="1143000" indent="-228600" algn="l" eaLnBrk="0" hangingPunct="0">
              <a:spcBef>
                <a:spcPct val="30000"/>
              </a:spcBef>
              <a:defRPr sz="1200">
                <a:solidFill>
                  <a:schemeClr val="tx1"/>
                </a:solidFill>
                <a:latin typeface="Arial" charset="0"/>
              </a:defRPr>
            </a:lvl3pPr>
            <a:lvl4pPr marL="1600200" indent="-228600" algn="l" eaLnBrk="0" hangingPunct="0">
              <a:spcBef>
                <a:spcPct val="30000"/>
              </a:spcBef>
              <a:defRPr sz="1200">
                <a:solidFill>
                  <a:schemeClr val="tx1"/>
                </a:solidFill>
                <a:latin typeface="Arial" charset="0"/>
              </a:defRPr>
            </a:lvl4pPr>
            <a:lvl5pPr marL="2057400" indent="-228600" algn="l"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D55C9106-9F7E-41E6-9AE7-2B4FC4DFCCC8}" type="slidenum">
              <a:rPr lang="en-US" altLang="en-US" smtClean="0"/>
              <a:pPr algn="r" eaLnBrk="1" hangingPunct="1">
                <a:spcBef>
                  <a:spcPct val="0"/>
                </a:spcBef>
              </a:pPr>
              <a:t>14</a:t>
            </a:fld>
            <a:endParaRPr lang="en-US" altLang="en-US" smtClean="0"/>
          </a:p>
        </p:txBody>
      </p:sp>
    </p:spTree>
    <p:extLst>
      <p:ext uri="{BB962C8B-B14F-4D97-AF65-F5344CB8AC3E}">
        <p14:creationId xmlns:p14="http://schemas.microsoft.com/office/powerpoint/2010/main" val="528201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textbook</a:t>
            </a:r>
            <a:r>
              <a:rPr lang="en-US" baseline="0" dirty="0" smtClean="0"/>
              <a:t> explains this problem using a great example:  the introduction of the iPod in 2001.  </a:t>
            </a:r>
            <a:endParaRPr lang="en-US" dirty="0" smtClean="0"/>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15</a:t>
            </a:fld>
            <a:endParaRPr lang="en-US"/>
          </a:p>
        </p:txBody>
      </p:sp>
    </p:spTree>
    <p:extLst>
      <p:ext uri="{BB962C8B-B14F-4D97-AF65-F5344CB8AC3E}">
        <p14:creationId xmlns:p14="http://schemas.microsoft.com/office/powerpoint/2010/main" val="943931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18</a:t>
            </a:fld>
            <a:endParaRPr lang="en-US"/>
          </a:p>
        </p:txBody>
      </p:sp>
    </p:spTree>
    <p:extLst>
      <p:ext uri="{BB962C8B-B14F-4D97-AF65-F5344CB8AC3E}">
        <p14:creationId xmlns:p14="http://schemas.microsoft.com/office/powerpoint/2010/main" val="275210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the 1990s, it was estimated that the CPI’s bias cost taxpayers $1 trillion every 12 years in unnecessary COLAs in Social Security and government pension payments!!!</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19</a:t>
            </a:fld>
            <a:endParaRPr lang="en-US"/>
          </a:p>
        </p:txBody>
      </p:sp>
    </p:spTree>
    <p:extLst>
      <p:ext uri="{BB962C8B-B14F-4D97-AF65-F5344CB8AC3E}">
        <p14:creationId xmlns:p14="http://schemas.microsoft.com/office/powerpoint/2010/main" val="2717821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This figure shows the inflation rate</a:t>
            </a:r>
            <a:r>
              <a:rPr lang="en-US" sz="1200" kern="1200" dirty="0" smtClean="0">
                <a:solidFill>
                  <a:schemeClr val="tx1"/>
                </a:solidFill>
                <a:effectLst/>
                <a:latin typeface="Times New Roman" pitchFamily="18" charset="0"/>
                <a:ea typeface="+mn-ea"/>
                <a:cs typeface="Times New Roman" pitchFamily="18" charset="0"/>
              </a:rPr>
              <a:t>—</a:t>
            </a:r>
            <a:r>
              <a:rPr lang="en-US" dirty="0" smtClean="0"/>
              <a:t>the percentage change in the level of prices</a:t>
            </a:r>
            <a:r>
              <a:rPr lang="en-US" sz="1200" kern="1200" dirty="0" smtClean="0">
                <a:solidFill>
                  <a:schemeClr val="tx1"/>
                </a:solidFill>
                <a:effectLst/>
                <a:latin typeface="Times New Roman" pitchFamily="18" charset="0"/>
                <a:ea typeface="+mn-ea"/>
                <a:cs typeface="Times New Roman" pitchFamily="18" charset="0"/>
              </a:rPr>
              <a:t>—</a:t>
            </a:r>
            <a:r>
              <a:rPr lang="en-US" dirty="0" smtClean="0"/>
              <a:t>as measured by the GDP deflator and the Consumer Price Index. </a:t>
            </a:r>
          </a:p>
          <a:p>
            <a:pPr eaLnBrk="1" hangingPunct="1"/>
            <a:endParaRPr lang="en-US" dirty="0" smtClean="0"/>
          </a:p>
          <a:p>
            <a:pPr eaLnBrk="1" hangingPunct="1"/>
            <a:r>
              <a:rPr lang="en-US" dirty="0" smtClean="0"/>
              <a:t>Notice that the two measures of inflation generally move together.  There are a few years when they diverge a bit.  The reasons for this are on the next two slides. </a:t>
            </a:r>
          </a:p>
          <a:p>
            <a:pPr eaLnBrk="1" hangingPunct="1"/>
            <a:endParaRPr lang="en-US" dirty="0" smtClean="0"/>
          </a:p>
          <a:p>
            <a:pPr eaLnBrk="1" hangingPunct="1"/>
            <a:r>
              <a:rPr lang="en-US" dirty="0" smtClean="0"/>
              <a:t>Sources:</a:t>
            </a:r>
          </a:p>
          <a:p>
            <a:pPr eaLnBrk="1" hangingPunct="1"/>
            <a:r>
              <a:rPr lang="en-US" dirty="0" smtClean="0"/>
              <a:t>GDP deflator – Bureau of Economic Analysis, U.S. Dept. of Commerce</a:t>
            </a:r>
          </a:p>
          <a:p>
            <a:pPr eaLnBrk="1" hangingPunct="1"/>
            <a:r>
              <a:rPr lang="en-US" dirty="0" smtClean="0"/>
              <a:t>CPI – Bureau of Labor Statistics, U.S. Dept. of Labor</a:t>
            </a:r>
          </a:p>
          <a:p>
            <a:pPr eaLnBrk="1" hangingPunct="1"/>
            <a:r>
              <a:rPr lang="en-US" dirty="0" smtClean="0"/>
              <a:t>Both series are quarterly and the inflation rate is calculated as the percentage change from one year earlier.  The monthly CPI is aggregated into quarters by averaging monthly values.  </a:t>
            </a:r>
          </a:p>
          <a:p>
            <a:pPr eaLnBrk="1" hangingPunct="1"/>
            <a:endParaRPr lang="en-US" dirty="0" smtClean="0"/>
          </a:p>
          <a:p>
            <a:pPr eaLnBrk="1" hangingPunct="1"/>
            <a:r>
              <a:rPr lang="en-US" dirty="0" smtClean="0"/>
              <a:t>I used the series CPIAUCSL and GDPDEF (percentage change)</a:t>
            </a:r>
            <a:r>
              <a:rPr lang="en-US" baseline="0" dirty="0" smtClean="0"/>
              <a:t> </a:t>
            </a:r>
            <a:r>
              <a:rPr lang="en-US" dirty="0" smtClean="0"/>
              <a:t>from the Federal Reserve Bank of St. Louis “Fred” database:</a:t>
            </a:r>
          </a:p>
          <a:p>
            <a:pPr eaLnBrk="1" hangingPunct="1"/>
            <a:r>
              <a:rPr lang="en-US" dirty="0" smtClean="0"/>
              <a:t>http://research.stlouisfed.org/fred2/</a:t>
            </a:r>
          </a:p>
        </p:txBody>
      </p:sp>
      <p:sp>
        <p:nvSpPr>
          <p:cNvPr id="4" name="Slide Number Placeholder 3"/>
          <p:cNvSpPr>
            <a:spLocks noGrp="1"/>
          </p:cNvSpPr>
          <p:nvPr>
            <p:ph type="sldNum" sz="quarter" idx="10"/>
          </p:nvPr>
        </p:nvSpPr>
        <p:spPr/>
        <p:txBody>
          <a:bodyPr/>
          <a:lstStyle/>
          <a:p>
            <a:fld id="{2CAF6792-DBE1-4461-97FA-F85A7B48814E}" type="slidenum">
              <a:rPr lang="en-US" smtClean="0"/>
              <a:t>20</a:t>
            </a:fld>
            <a:endParaRPr lang="en-US"/>
          </a:p>
        </p:txBody>
      </p:sp>
    </p:spTree>
    <p:extLst>
      <p:ext uri="{BB962C8B-B14F-4D97-AF65-F5344CB8AC3E}">
        <p14:creationId xmlns:p14="http://schemas.microsoft.com/office/powerpoint/2010/main" val="1852132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21</a:t>
            </a:fld>
            <a:endParaRPr lang="en-US"/>
          </a:p>
        </p:txBody>
      </p:sp>
    </p:spTree>
    <p:extLst>
      <p:ext uri="{BB962C8B-B14F-4D97-AF65-F5344CB8AC3E}">
        <p14:creationId xmlns:p14="http://schemas.microsoft.com/office/powerpoint/2010/main" val="803527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22</a:t>
            </a:fld>
            <a:endParaRPr lang="en-US"/>
          </a:p>
        </p:txBody>
      </p:sp>
    </p:spTree>
    <p:extLst>
      <p:ext uri="{BB962C8B-B14F-4D97-AF65-F5344CB8AC3E}">
        <p14:creationId xmlns:p14="http://schemas.microsoft.com/office/powerpoint/2010/main" val="69629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To make this exercise more challenging, move the preceding two slides so that they appear immediately after the answers to this exercise.  </a:t>
            </a:r>
          </a:p>
          <a:p>
            <a:pPr eaLnBrk="1" hangingPunct="1"/>
            <a:endParaRPr lang="en-US" dirty="0" smtClean="0"/>
          </a:p>
          <a:p>
            <a:pPr eaLnBrk="1" hangingPunct="1"/>
            <a:r>
              <a:rPr lang="en-US" dirty="0" smtClean="0"/>
              <a:t>If you are outside the U.S., please make the following changes:</a:t>
            </a:r>
          </a:p>
          <a:p>
            <a:pPr eaLnBrk="1" hangingPunct="1"/>
            <a:r>
              <a:rPr lang="en-US" dirty="0" smtClean="0"/>
              <a:t>In (b), change the example to “A local manufacturer raises the price on industrial tractors it produces.”</a:t>
            </a:r>
          </a:p>
          <a:p>
            <a:pPr eaLnBrk="1" hangingPunct="1"/>
            <a:r>
              <a:rPr lang="en-US" dirty="0" smtClean="0"/>
              <a:t>In (c), change “U.S.” to your country’s name, unless your country is Italy.  In that case, change the example to something involving an imported consumer good.</a:t>
            </a:r>
          </a:p>
        </p:txBody>
      </p:sp>
      <p:sp>
        <p:nvSpPr>
          <p:cNvPr id="4" name="Slide Number Placeholder 3"/>
          <p:cNvSpPr>
            <a:spLocks noGrp="1"/>
          </p:cNvSpPr>
          <p:nvPr>
            <p:ph type="sldNum" sz="quarter" idx="10"/>
          </p:nvPr>
        </p:nvSpPr>
        <p:spPr/>
        <p:txBody>
          <a:bodyPr/>
          <a:lstStyle/>
          <a:p>
            <a:fld id="{2CAF6792-DBE1-4461-97FA-F85A7B48814E}" type="slidenum">
              <a:rPr lang="en-US" smtClean="0"/>
              <a:t>23</a:t>
            </a:fld>
            <a:endParaRPr lang="en-US"/>
          </a:p>
        </p:txBody>
      </p:sp>
    </p:spTree>
    <p:extLst>
      <p:ext uri="{BB962C8B-B14F-4D97-AF65-F5344CB8AC3E}">
        <p14:creationId xmlns:p14="http://schemas.microsoft.com/office/powerpoint/2010/main" val="3222789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a:t>
            </a:fld>
            <a:endParaRPr lang="en-US" dirty="0"/>
          </a:p>
        </p:txBody>
      </p:sp>
    </p:spTree>
    <p:extLst>
      <p:ext uri="{BB962C8B-B14F-4D97-AF65-F5344CB8AC3E}">
        <p14:creationId xmlns:p14="http://schemas.microsoft.com/office/powerpoint/2010/main" val="1362360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24</a:t>
            </a:fld>
            <a:endParaRPr lang="en-US"/>
          </a:p>
        </p:txBody>
      </p:sp>
    </p:spTree>
    <p:extLst>
      <p:ext uri="{BB962C8B-B14F-4D97-AF65-F5344CB8AC3E}">
        <p14:creationId xmlns:p14="http://schemas.microsoft.com/office/powerpoint/2010/main" val="1504716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Note:  the ratio of price levels = 234.6/30.9 = 7.6.  This means that the cost of living has increased by a factor of 7.6.  We multiply this factor by the 1963 wage figure to convert the latter into “today’s dollars.”  </a:t>
            </a:r>
          </a:p>
          <a:p>
            <a:pPr eaLnBrk="1" hangingPunct="1"/>
            <a:endParaRPr lang="en-US" dirty="0" smtClean="0"/>
          </a:p>
          <a:p>
            <a:pPr eaLnBrk="1" hangingPunct="1"/>
            <a:r>
              <a:rPr lang="en-US" dirty="0" smtClean="0"/>
              <a:t>Interpreting the result:  The $1.25 minimum wage in December 1963 could have purchased $9.49 worth of goods and services if prices in 1963 were the same as they were in December 2013.  </a:t>
            </a:r>
          </a:p>
          <a:p>
            <a:pPr eaLnBrk="1" hangingPunct="1"/>
            <a:endParaRPr lang="en-US" dirty="0" smtClean="0"/>
          </a:p>
          <a:p>
            <a:pPr eaLnBrk="1" hangingPunct="1"/>
            <a:r>
              <a:rPr lang="en-US" dirty="0" smtClean="0"/>
              <a:t>Source of data:  Bureau of Labor Statistics, www.bls.gov</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25</a:t>
            </a:fld>
            <a:endParaRPr lang="en-US"/>
          </a:p>
        </p:txBody>
      </p:sp>
    </p:spTree>
    <p:extLst>
      <p:ext uri="{BB962C8B-B14F-4D97-AF65-F5344CB8AC3E}">
        <p14:creationId xmlns:p14="http://schemas.microsoft.com/office/powerpoint/2010/main" val="3156676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DISCLAIMER:  The material on this slide is not supported with test bank or study guide questions.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26</a:t>
            </a:fld>
            <a:endParaRPr lang="en-US"/>
          </a:p>
        </p:txBody>
      </p:sp>
    </p:spTree>
    <p:extLst>
      <p:ext uri="{BB962C8B-B14F-4D97-AF65-F5344CB8AC3E}">
        <p14:creationId xmlns:p14="http://schemas.microsoft.com/office/powerpoint/2010/main" val="3608396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7D8B557-B3DD-446A-97D8-AA0F3B1E8A04}" type="slidenum">
              <a:rPr lang="en-US" smtClean="0">
                <a:solidFill>
                  <a:srgbClr val="000000"/>
                </a:solidFill>
              </a:rPr>
              <a:pPr eaLnBrk="1" hangingPunct="1"/>
              <a:t>27</a:t>
            </a:fld>
            <a:endParaRPr lang="en-US"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DISCLAIMER:  The material on this slide is not supported with test bank or study guide questions.  </a:t>
            </a:r>
          </a:p>
          <a:p>
            <a:pPr eaLnBrk="1" hangingPunct="1"/>
            <a:endParaRPr lang="en-US" dirty="0" smtClean="0"/>
          </a:p>
          <a:p>
            <a:pPr eaLnBrk="1" hangingPunct="1"/>
            <a:r>
              <a:rPr lang="en-US" dirty="0" smtClean="0"/>
              <a:t>The </a:t>
            </a:r>
            <a:r>
              <a:rPr lang="en-US" dirty="0" err="1" smtClean="0"/>
              <a:t>sawtooth</a:t>
            </a:r>
            <a:r>
              <a:rPr lang="en-US" dirty="0" smtClean="0"/>
              <a:t> pattern of the real minimum wage series arises because the nominal minimum wage is raised, then remains constant until it’s raised again.  During the time between minimum wage hikes, inflation erodes the purchasing power of the minimum wage.  </a:t>
            </a:r>
          </a:p>
          <a:p>
            <a:pPr eaLnBrk="1" hangingPunct="1"/>
            <a:endParaRPr lang="en-US" dirty="0" smtClean="0"/>
          </a:p>
          <a:p>
            <a:pPr eaLnBrk="1" hangingPunct="1"/>
            <a:r>
              <a:rPr lang="en-US" dirty="0" smtClean="0"/>
              <a:t>The long-run trend in the real minimum wage:</a:t>
            </a:r>
          </a:p>
          <a:p>
            <a:pPr eaLnBrk="1" hangingPunct="1"/>
            <a:r>
              <a:rPr lang="en-US" dirty="0" smtClean="0"/>
              <a:t>Rising during the 1960s, then begins a long, slow fall from the 1970s to the mid-2000s.  A series of increases in the late 2000s lift the real minimum wage.  But, as of December 2010, the real minimum wage is still lower than it was in the 1960s to the early 1980s.  </a:t>
            </a:r>
          </a:p>
          <a:p>
            <a:pPr eaLnBrk="1" hangingPunct="1"/>
            <a:endParaRPr lang="en-US" dirty="0" smtClean="0"/>
          </a:p>
          <a:p>
            <a:pPr eaLnBrk="1" hangingPunct="1"/>
            <a:r>
              <a:rPr lang="en-US" dirty="0" smtClean="0"/>
              <a:t>Source of minimum wage data:</a:t>
            </a:r>
          </a:p>
          <a:p>
            <a:pPr eaLnBrk="1" hangingPunct="1"/>
            <a:r>
              <a:rPr lang="en-US" dirty="0" smtClean="0"/>
              <a:t>http://www.dol.gov/whd/minwage/chart.htm</a:t>
            </a:r>
          </a:p>
          <a:p>
            <a:pPr eaLnBrk="1" hangingPunct="1"/>
            <a:endParaRPr lang="en-US" dirty="0" smtClean="0"/>
          </a:p>
          <a:p>
            <a:pPr eaLnBrk="1" hangingPunct="1"/>
            <a:r>
              <a:rPr lang="en-US" dirty="0" smtClean="0"/>
              <a:t>Source of CPI data:</a:t>
            </a:r>
          </a:p>
          <a:p>
            <a:pPr eaLnBrk="1" hangingPunct="1"/>
            <a:r>
              <a:rPr lang="en-US" dirty="0" smtClean="0"/>
              <a:t>http://www.bls.gov, </a:t>
            </a:r>
          </a:p>
          <a:p>
            <a:pPr eaLnBrk="1" hangingPunct="1"/>
            <a:r>
              <a:rPr lang="en-US" dirty="0" smtClean="0"/>
              <a:t>retrieved from FRED</a:t>
            </a:r>
          </a:p>
          <a:p>
            <a:endParaRPr lang="en-US" dirty="0" smtClean="0"/>
          </a:p>
          <a:p>
            <a:pPr eaLnBrk="1" hangingPunct="1"/>
            <a:endParaRPr lang="en-US" dirty="0" smtClean="0"/>
          </a:p>
        </p:txBody>
      </p:sp>
    </p:spTree>
    <p:extLst>
      <p:ext uri="{BB962C8B-B14F-4D97-AF65-F5344CB8AC3E}">
        <p14:creationId xmlns:p14="http://schemas.microsoft.com/office/powerpoint/2010/main" val="940715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dirty="0" smtClean="0"/>
              <a:t>Sources:</a:t>
            </a:r>
          </a:p>
          <a:p>
            <a:pPr eaLnBrk="1" hangingPunct="1"/>
            <a:r>
              <a:rPr lang="en-US" sz="1200" dirty="0" smtClean="0"/>
              <a:t>Tuition data from Table 4a of</a:t>
            </a:r>
          </a:p>
          <a:p>
            <a:pPr eaLnBrk="1" hangingPunct="1"/>
            <a:r>
              <a:rPr lang="en-US" sz="1200" dirty="0" smtClean="0"/>
              <a:t>http://trends.collegeboard.org/college_pricing/</a:t>
            </a:r>
          </a:p>
          <a:p>
            <a:pPr eaLnBrk="1" hangingPunct="1"/>
            <a:r>
              <a:rPr lang="en-US" sz="1200" dirty="0" smtClean="0"/>
              <a:t>CPI data from</a:t>
            </a:r>
            <a:br>
              <a:rPr lang="en-US" sz="1200" dirty="0" smtClean="0"/>
            </a:br>
            <a:r>
              <a:rPr lang="en-US" sz="1200" dirty="0" smtClean="0"/>
              <a:t>http://bls.gov</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29</a:t>
            </a:fld>
            <a:endParaRPr lang="en-US"/>
          </a:p>
        </p:txBody>
      </p:sp>
    </p:spTree>
    <p:extLst>
      <p:ext uri="{BB962C8B-B14F-4D97-AF65-F5344CB8AC3E}">
        <p14:creationId xmlns:p14="http://schemas.microsoft.com/office/powerpoint/2010/main" val="3222789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30</a:t>
            </a:fld>
            <a:endParaRPr lang="en-US"/>
          </a:p>
        </p:txBody>
      </p:sp>
    </p:spTree>
    <p:extLst>
      <p:ext uri="{BB962C8B-B14F-4D97-AF65-F5344CB8AC3E}">
        <p14:creationId xmlns:p14="http://schemas.microsoft.com/office/powerpoint/2010/main" val="3867573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31</a:t>
            </a:fld>
            <a:endParaRPr lang="en-US"/>
          </a:p>
        </p:txBody>
      </p:sp>
    </p:spTree>
    <p:extLst>
      <p:ext uri="{BB962C8B-B14F-4D97-AF65-F5344CB8AC3E}">
        <p14:creationId xmlns:p14="http://schemas.microsoft.com/office/powerpoint/2010/main" val="4217241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32</a:t>
            </a:fld>
            <a:endParaRPr lang="en-US"/>
          </a:p>
        </p:txBody>
      </p:sp>
    </p:spTree>
    <p:extLst>
      <p:ext uri="{BB962C8B-B14F-4D97-AF65-F5344CB8AC3E}">
        <p14:creationId xmlns:p14="http://schemas.microsoft.com/office/powerpoint/2010/main" val="3303546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This graph replicates Figure 4 from this chapter.  </a:t>
            </a:r>
          </a:p>
          <a:p>
            <a:pPr eaLnBrk="1" hangingPunct="1"/>
            <a:endParaRPr lang="en-US" dirty="0" smtClean="0"/>
          </a:p>
          <a:p>
            <a:pPr eaLnBrk="1" hangingPunct="1"/>
            <a:r>
              <a:rPr lang="en-US" dirty="0" smtClean="0"/>
              <a:t>The nominal interest rate is the rate on a three-month Treasury Bill.  The real interest rate is this rate minus the inflation rate as measured by the percentage change in the CPI.  </a:t>
            </a:r>
          </a:p>
          <a:p>
            <a:pPr eaLnBrk="1" hangingPunct="1"/>
            <a:endParaRPr lang="en-US" dirty="0" smtClean="0"/>
          </a:p>
          <a:p>
            <a:pPr eaLnBrk="1" hangingPunct="1"/>
            <a:r>
              <a:rPr lang="en-US" dirty="0" smtClean="0"/>
              <a:t>Notice that the nominal and real interest rates often do not move together, due to variation in the inflation rate.  </a:t>
            </a:r>
          </a:p>
          <a:p>
            <a:pPr eaLnBrk="1" hangingPunct="1"/>
            <a:endParaRPr lang="en-US" dirty="0" smtClean="0"/>
          </a:p>
          <a:p>
            <a:pPr eaLnBrk="1" hangingPunct="1"/>
            <a:r>
              <a:rPr lang="en-US" dirty="0" smtClean="0"/>
              <a:t>Sources:</a:t>
            </a:r>
          </a:p>
          <a:p>
            <a:pPr eaLnBrk="1" hangingPunct="1"/>
            <a:r>
              <a:rPr lang="en-US" dirty="0" smtClean="0"/>
              <a:t>CPI – Bureau of Labor Statistics </a:t>
            </a:r>
            <a:r>
              <a:rPr lang="en-US" b="0" dirty="0" smtClean="0"/>
              <a:t>(</a:t>
            </a:r>
            <a:r>
              <a:rPr lang="en-US" sz="1200" b="0" i="0" kern="1200" dirty="0" smtClean="0">
                <a:solidFill>
                  <a:schemeClr val="tx1"/>
                </a:solidFill>
                <a:effectLst/>
                <a:latin typeface="+mn-lt"/>
                <a:ea typeface="+mn-ea"/>
                <a:cs typeface="+mn-cs"/>
              </a:rPr>
              <a:t>CPIAUCSL)</a:t>
            </a:r>
            <a:endParaRPr lang="en-US" b="0" dirty="0" smtClean="0"/>
          </a:p>
          <a:p>
            <a:pPr eaLnBrk="1" hangingPunct="1"/>
            <a:r>
              <a:rPr lang="en-US" dirty="0" smtClean="0"/>
              <a:t>Treasury bill rate – Board of Governors of the Federal Reserve System. (DBT3)</a:t>
            </a:r>
          </a:p>
          <a:p>
            <a:pPr eaLnBrk="1" hangingPunct="1"/>
            <a:r>
              <a:rPr lang="en-US" dirty="0" smtClean="0"/>
              <a:t>I obtained both from the Federal Reserve Bank of St. Louis “Fred” database:</a:t>
            </a:r>
          </a:p>
          <a:p>
            <a:pPr eaLnBrk="1" hangingPunct="1"/>
            <a:r>
              <a:rPr lang="en-US" dirty="0" smtClean="0"/>
              <a:t>http://research.stlouisfed.org/fred2/</a:t>
            </a: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33</a:t>
            </a:fld>
            <a:endParaRPr lang="en-US"/>
          </a:p>
        </p:txBody>
      </p:sp>
    </p:spTree>
    <p:extLst>
      <p:ext uri="{BB962C8B-B14F-4D97-AF65-F5344CB8AC3E}">
        <p14:creationId xmlns:p14="http://schemas.microsoft.com/office/powerpoint/2010/main" val="4206992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34</a:t>
            </a:fld>
            <a:endParaRPr lang="en-US"/>
          </a:p>
        </p:txBody>
      </p:sp>
    </p:spTree>
    <p:extLst>
      <p:ext uri="{BB962C8B-B14F-4D97-AF65-F5344CB8AC3E}">
        <p14:creationId xmlns:p14="http://schemas.microsoft.com/office/powerpoint/2010/main" val="3706611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CPI measures the typical consumer’s cost of living; is the basis of cost of living adjustments (COLAs) in many contracts and in Social Security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4</a:t>
            </a:fld>
            <a:endParaRPr lang="en-US"/>
          </a:p>
        </p:txBody>
      </p:sp>
    </p:spTree>
    <p:extLst>
      <p:ext uri="{BB962C8B-B14F-4D97-AF65-F5344CB8AC3E}">
        <p14:creationId xmlns:p14="http://schemas.microsoft.com/office/powerpoint/2010/main" val="1874813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CPI measures the typical consumer’s cost of living; is the basis of cost of living adjustments (COLAs) in many contracts and in Social Security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5</a:t>
            </a:fld>
            <a:endParaRPr lang="en-US"/>
          </a:p>
        </p:txBody>
      </p:sp>
    </p:spTree>
    <p:extLst>
      <p:ext uri="{BB962C8B-B14F-4D97-AF65-F5344CB8AC3E}">
        <p14:creationId xmlns:p14="http://schemas.microsoft.com/office/powerpoint/2010/main" val="1683091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CPI measures the typical consumer’s cost of living; is the basis of cost of living adjustments (COLAs) in many contracts and in Social Security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6</a:t>
            </a:fld>
            <a:endParaRPr lang="en-US"/>
          </a:p>
        </p:txBody>
      </p:sp>
    </p:spTree>
    <p:extLst>
      <p:ext uri="{BB962C8B-B14F-4D97-AF65-F5344CB8AC3E}">
        <p14:creationId xmlns:p14="http://schemas.microsoft.com/office/powerpoint/2010/main" val="794668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7</a:t>
            </a:fld>
            <a:endParaRPr lang="en-US"/>
          </a:p>
        </p:txBody>
      </p:sp>
    </p:spTree>
    <p:extLst>
      <p:ext uri="{BB962C8B-B14F-4D97-AF65-F5344CB8AC3E}">
        <p14:creationId xmlns:p14="http://schemas.microsoft.com/office/powerpoint/2010/main" val="2704711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year = benchmark</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8</a:t>
            </a:fld>
            <a:endParaRPr lang="en-US"/>
          </a:p>
        </p:txBody>
      </p:sp>
    </p:spTree>
    <p:extLst>
      <p:ext uri="{BB962C8B-B14F-4D97-AF65-F5344CB8AC3E}">
        <p14:creationId xmlns:p14="http://schemas.microsoft.com/office/powerpoint/2010/main" val="691746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DD29D13-9F65-469B-9B0E-65E4F4CA015C}" type="slidenum">
              <a:rPr lang="en-US" smtClean="0"/>
              <a:pPr eaLnBrk="1" hangingPunct="1"/>
              <a:t>9</a:t>
            </a:fld>
            <a:endParaRPr lang="en-US" smtClean="0"/>
          </a:p>
        </p:txBody>
      </p:sp>
      <p:sp>
        <p:nvSpPr>
          <p:cNvPr id="4813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ED999905-E92D-41CC-8CC8-59C3D7AAF36D}" type="slidenum">
              <a:rPr lang="en-US" sz="1200">
                <a:cs typeface="Arial" charset="0"/>
              </a:rPr>
              <a:pPr algn="r" eaLnBrk="1" hangingPunct="1"/>
              <a:t>9</a:t>
            </a:fld>
            <a:endParaRPr lang="en-US" sz="1200">
              <a:cs typeface="Arial" charset="0"/>
            </a:endParaRPr>
          </a:p>
        </p:txBody>
      </p:sp>
      <p:sp>
        <p:nvSpPr>
          <p:cNvPr id="48132" name="Rectangle 2"/>
          <p:cNvSpPr>
            <a:spLocks noGrp="1" noRot="1" noChangeAspect="1" noChangeArrowheads="1" noTextEdit="1"/>
          </p:cNvSpPr>
          <p:nvPr>
            <p:ph type="sldImg"/>
          </p:nvPr>
        </p:nvSpPr>
        <p:spPr>
          <a:ln/>
        </p:spPr>
      </p:sp>
      <p:sp>
        <p:nvSpPr>
          <p:cNvPr id="481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Suggestion:  Show students the data in the first three columns of the table.  Before showing them the cost of basket calculations, tell them to take three minutes to compute the cost of the basket in each of the three years, and use those results to compute the value of the CPI in each of the three years.  Then, show the rest of the slide.  </a:t>
            </a:r>
          </a:p>
          <a:p>
            <a:pPr eaLnBrk="1" hangingPunct="1"/>
            <a:endParaRPr lang="en-US" dirty="0" smtClean="0"/>
          </a:p>
          <a:p>
            <a:pPr eaLnBrk="1" hangingPunct="1"/>
            <a:r>
              <a:rPr lang="en-US" dirty="0" smtClean="0"/>
              <a:t>Or, you can just cruise through this example, but tell them to pay close attention because in a few moments they will have to compute a similar example.  </a:t>
            </a:r>
          </a:p>
          <a:p>
            <a:pPr eaLnBrk="1" hangingPunct="1"/>
            <a:endParaRPr lang="en-US" dirty="0" smtClean="0"/>
          </a:p>
        </p:txBody>
      </p:sp>
    </p:spTree>
    <p:extLst>
      <p:ext uri="{BB962C8B-B14F-4D97-AF65-F5344CB8AC3E}">
        <p14:creationId xmlns:p14="http://schemas.microsoft.com/office/powerpoint/2010/main" val="155625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dirty="0" smtClean="0"/>
              <a:t>Part A is not difficult but requires an intermediate step:  students must compute the cost of the basket in 2015 to find the CPI in 2015.  </a:t>
            </a:r>
          </a:p>
          <a:p>
            <a:pPr eaLnBrk="1" hangingPunct="1"/>
            <a:endParaRPr lang="en-US" sz="1200" dirty="0" smtClean="0"/>
          </a:p>
          <a:p>
            <a:pPr eaLnBrk="1" hangingPunct="1"/>
            <a:r>
              <a:rPr lang="en-US" sz="1200" dirty="0" smtClean="0"/>
              <a:t>Part B has two intermediate steps:  computing the cost of the basket in 2016, then computing the CPI in 2016.</a:t>
            </a:r>
          </a:p>
          <a:p>
            <a:pPr eaLnBrk="1" hangingPunct="1"/>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10</a:t>
            </a:fld>
            <a:endParaRPr lang="en-US"/>
          </a:p>
        </p:txBody>
      </p:sp>
    </p:spTree>
    <p:extLst>
      <p:ext uri="{BB962C8B-B14F-4D97-AF65-F5344CB8AC3E}">
        <p14:creationId xmlns:p14="http://schemas.microsoft.com/office/powerpoint/2010/main" val="3222789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6054725" y="5707063"/>
            <a:ext cx="30892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1400" dirty="0" smtClean="0">
                <a:solidFill>
                  <a:srgbClr val="000000"/>
                </a:solidFill>
              </a:rPr>
              <a:t>Premium PowerPoint Slides by: </a:t>
            </a:r>
          </a:p>
          <a:p>
            <a:pPr algn="ctr" eaLnBrk="1" fontAlgn="base" hangingPunct="1">
              <a:lnSpc>
                <a:spcPct val="80000"/>
              </a:lnSpc>
              <a:spcBef>
                <a:spcPct val="20000"/>
              </a:spcBef>
              <a:spcAft>
                <a:spcPct val="0"/>
              </a:spcAft>
              <a:defRPr/>
            </a:pPr>
            <a:r>
              <a:rPr lang="en-US" altLang="en-US" sz="1400" dirty="0" smtClean="0">
                <a:solidFill>
                  <a:srgbClr val="000000"/>
                </a:solidFill>
              </a:rPr>
              <a:t>V.  </a:t>
            </a:r>
            <a:r>
              <a:rPr lang="en-US" altLang="en-US" sz="1400" dirty="0" err="1" smtClean="0">
                <a:solidFill>
                  <a:srgbClr val="000000"/>
                </a:solidFill>
              </a:rPr>
              <a:t>Andreea</a:t>
            </a:r>
            <a:r>
              <a:rPr lang="en-US" altLang="en-US" sz="1400" dirty="0" smtClean="0">
                <a:solidFill>
                  <a:srgbClr val="000000"/>
                </a:solidFill>
              </a:rPr>
              <a:t>  CHIRITESCU</a:t>
            </a:r>
          </a:p>
          <a:p>
            <a:pPr algn="ctr" eaLnBrk="1" fontAlgn="base" hangingPunct="1">
              <a:lnSpc>
                <a:spcPct val="80000"/>
              </a:lnSpc>
              <a:spcBef>
                <a:spcPct val="20000"/>
              </a:spcBef>
              <a:spcAft>
                <a:spcPct val="0"/>
              </a:spcAft>
              <a:defRPr/>
            </a:pPr>
            <a:r>
              <a:rPr lang="en-US" altLang="en-US" sz="1400" dirty="0" smtClean="0">
                <a:solidFill>
                  <a:srgbClr val="000000"/>
                </a:solidFill>
              </a:rPr>
              <a:t>Eastern Illinois University</a:t>
            </a:r>
          </a:p>
        </p:txBody>
      </p:sp>
      <p:sp>
        <p:nvSpPr>
          <p:cNvPr id="10" name="Text Placeholder 9"/>
          <p:cNvSpPr>
            <a:spLocks noGrp="1"/>
          </p:cNvSpPr>
          <p:nvPr>
            <p:ph type="body" sz="quarter" idx="12" hasCustomPrompt="1"/>
          </p:nvPr>
        </p:nvSpPr>
        <p:spPr>
          <a:xfrm>
            <a:off x="2207172" y="3276600"/>
            <a:ext cx="6936827" cy="1812925"/>
          </a:xfrm>
          <a:prstGeom prst="rect">
            <a:avLst/>
          </a:prstGeom>
        </p:spPr>
        <p:txBody>
          <a:bodyPr/>
          <a:lstStyle>
            <a:lvl1pPr marL="0" indent="0" algn="ctr">
              <a:buNone/>
              <a:defRPr sz="6000">
                <a:solidFill>
                  <a:srgbClr val="AE122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dirty="0" smtClean="0"/>
              <a:t>Chapter title</a:t>
            </a:r>
          </a:p>
        </p:txBody>
      </p:sp>
      <p:sp>
        <p:nvSpPr>
          <p:cNvPr id="6" name="Slide Number Placeholder 3"/>
          <p:cNvSpPr>
            <a:spLocks noGrp="1"/>
          </p:cNvSpPr>
          <p:nvPr>
            <p:ph type="sldNum" sz="quarter" idx="14"/>
          </p:nvPr>
        </p:nvSpPr>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
        <p:nvSpPr>
          <p:cNvPr id="7" name="Footer Placeholder 4"/>
          <p:cNvSpPr>
            <a:spLocks noGrp="1"/>
          </p:cNvSpPr>
          <p:nvPr>
            <p:ph type="ftr" sz="quarter" idx="15"/>
          </p:nvPr>
        </p:nvSpPr>
        <p:spPr/>
        <p:txBody>
          <a:bodyPr/>
          <a:lstStyle>
            <a:lvl1pPr>
              <a:defRPr/>
            </a:lvl1pPr>
          </a:lstStyle>
          <a:p>
            <a:pPr>
              <a:defRPr/>
            </a:pPr>
            <a:r>
              <a:rPr lang="en-US" dirty="0" smtClean="0">
                <a:solidFill>
                  <a:srgbClr val="FFFFFF"/>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FFFFFF"/>
              </a:solidFill>
            </a:endParaRPr>
          </a:p>
        </p:txBody>
      </p:sp>
      <p:sp>
        <p:nvSpPr>
          <p:cNvPr id="3" name="Text Placeholder 2"/>
          <p:cNvSpPr>
            <a:spLocks noGrp="1"/>
          </p:cNvSpPr>
          <p:nvPr>
            <p:ph type="body" sz="quarter" idx="16" hasCustomPrompt="1"/>
          </p:nvPr>
        </p:nvSpPr>
        <p:spPr>
          <a:xfrm>
            <a:off x="0" y="3505200"/>
            <a:ext cx="1981200" cy="1828800"/>
          </a:xfrm>
          <a:prstGeom prst="rect">
            <a:avLst/>
          </a:prstGeom>
        </p:spPr>
        <p:txBody>
          <a:bodyPr/>
          <a:lstStyle>
            <a:lvl1pPr marL="0" indent="0" algn="ctr">
              <a:buNone/>
              <a:defRPr>
                <a:solidFill>
                  <a:srgbClr val="005EA4"/>
                </a:solidFill>
                <a:effectLst>
                  <a:outerShdw blurRad="38100" dist="38100" dir="2700000" algn="tl">
                    <a:srgbClr val="000000">
                      <a:alpha val="43137"/>
                    </a:srgbClr>
                  </a:outerShdw>
                </a:effectLst>
                <a:latin typeface="Arial Narrow" panose="020B0606020202030204" pitchFamily="34" charset="0"/>
              </a:defRPr>
            </a:lvl1pPr>
          </a:lstStyle>
          <a:p>
            <a:pPr lvl="0"/>
            <a:r>
              <a:rPr lang="en-US" dirty="0" smtClean="0"/>
              <a:t>CHAPTER</a:t>
            </a:r>
          </a:p>
          <a:p>
            <a:pPr lvl="0"/>
            <a:r>
              <a:rPr lang="en-US" dirty="0" smtClean="0"/>
              <a:t>#</a:t>
            </a:r>
          </a:p>
        </p:txBody>
      </p:sp>
      <p:sp>
        <p:nvSpPr>
          <p:cNvPr id="2" name="TextBox 1"/>
          <p:cNvSpPr txBox="1"/>
          <p:nvPr userDrawn="1"/>
        </p:nvSpPr>
        <p:spPr>
          <a:xfrm>
            <a:off x="0" y="0"/>
            <a:ext cx="4572000" cy="2585323"/>
          </a:xfrm>
          <a:prstGeom prst="rect">
            <a:avLst/>
          </a:prstGeom>
          <a:noFill/>
        </p:spPr>
        <p:txBody>
          <a:bodyPr wrap="square" rtlCol="0">
            <a:spAutoFit/>
          </a:bodyPr>
          <a:lstStyle/>
          <a:p>
            <a:pPr algn="ctr"/>
            <a:r>
              <a:rPr lang="en-US" sz="3200" dirty="0" smtClean="0">
                <a:solidFill>
                  <a:schemeClr val="bg1"/>
                </a:solidFill>
                <a:latin typeface="+mj-lt"/>
                <a:cs typeface="Times New Roman" panose="02020603050405020304" pitchFamily="18" charset="0"/>
              </a:rPr>
              <a:t>N. GREGORY MANKIW</a:t>
            </a:r>
            <a:r>
              <a:rPr lang="en-US"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US"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1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en-US" sz="1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800" dirty="0" smtClean="0">
                <a:solidFill>
                  <a:schemeClr val="tx1">
                    <a:lumMod val="50000"/>
                    <a:lumOff val="50000"/>
                  </a:schemeClr>
                </a:solidFill>
                <a:latin typeface="Times New Roman" panose="02020603050405020304" pitchFamily="18" charset="0"/>
                <a:cs typeface="Times New Roman" panose="02020603050405020304" pitchFamily="18" charset="0"/>
              </a:rPr>
              <a:t>PRINCIPLES OF</a:t>
            </a: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5400" dirty="0" smtClean="0">
                <a:latin typeface="+mj-lt"/>
              </a:rPr>
              <a:t>ECONOMICS</a:t>
            </a:r>
            <a:r>
              <a:rPr lang="en-US" dirty="0" smtClean="0"/>
              <a:t/>
            </a:r>
            <a:br>
              <a:rPr lang="en-US" dirty="0" smtClean="0"/>
            </a:br>
            <a:r>
              <a:rPr lang="en-US" sz="28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Eight Edition </a:t>
            </a:r>
            <a:endParaRPr lang="en-US" dirty="0"/>
          </a:p>
        </p:txBody>
      </p:sp>
    </p:spTree>
    <p:extLst>
      <p:ext uri="{BB962C8B-B14F-4D97-AF65-F5344CB8AC3E}">
        <p14:creationId xmlns:p14="http://schemas.microsoft.com/office/powerpoint/2010/main" val="86823768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pPr fontAlgn="base">
              <a:spcAft>
                <a:spcPct val="0"/>
              </a:spcAft>
              <a:defRPr/>
            </a:pPr>
            <a:fld id="{CFA536BC-3ED5-4293-8323-16A4258B4A0B}" type="slidenum">
              <a:rPr lang="en-US" smtClean="0"/>
              <a:pPr fontAlgn="base">
                <a:spcAft>
                  <a:spcPct val="0"/>
                </a:spcAft>
                <a:defRPr/>
              </a:pPr>
              <a:t>‹#›</a:t>
            </a:fld>
            <a:endParaRPr lang="en-US" dirty="0"/>
          </a:p>
        </p:txBody>
      </p:sp>
      <p:sp>
        <p:nvSpPr>
          <p:cNvPr id="4" name="Footer Placeholder 3"/>
          <p:cNvSpPr>
            <a:spLocks noGrp="1"/>
          </p:cNvSpPr>
          <p:nvPr>
            <p:ph type="ftr" sz="quarter" idx="11"/>
          </p:nvPr>
        </p:nvSpPr>
        <p:spPr/>
        <p:txBody>
          <a:body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 name="Text Placeholder 5"/>
          <p:cNvSpPr>
            <a:spLocks noGrp="1"/>
          </p:cNvSpPr>
          <p:nvPr>
            <p:ph type="body" sz="quarter" idx="12"/>
          </p:nvPr>
        </p:nvSpPr>
        <p:spPr>
          <a:xfrm>
            <a:off x="457200" y="533400"/>
            <a:ext cx="8458200" cy="533400"/>
          </a:xfrm>
        </p:spPr>
        <p:txBody>
          <a:bodyPr/>
          <a:lstStyle>
            <a:lvl1pPr marL="0" indent="0">
              <a:buNone/>
              <a:defRPr sz="3200" i="0">
                <a:solidFill>
                  <a:schemeClr val="tx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1"/>
            <a:r>
              <a:rPr lang="en-US" dirty="0" smtClean="0"/>
              <a:t>Click to edit Master text styles</a:t>
            </a:r>
          </a:p>
        </p:txBody>
      </p:sp>
      <p:sp>
        <p:nvSpPr>
          <p:cNvPr id="9" name="Text Placeholder 5"/>
          <p:cNvSpPr>
            <a:spLocks noGrp="1"/>
          </p:cNvSpPr>
          <p:nvPr>
            <p:ph type="body" sz="quarter" idx="14"/>
          </p:nvPr>
        </p:nvSpPr>
        <p:spPr>
          <a:xfrm>
            <a:off x="533400" y="1295400"/>
            <a:ext cx="8077200" cy="2209800"/>
          </a:xfrm>
        </p:spPr>
        <p:txBody>
          <a:bodyPr/>
          <a:lstStyle>
            <a:lvl1pPr marL="0" indent="0">
              <a:buNone/>
              <a:defRPr sz="3200" i="1">
                <a:solidFill>
                  <a:schemeClr val="accent6">
                    <a:lumMod val="50000"/>
                  </a:schemeClr>
                </a:solidFill>
                <a:latin typeface="Cambria" panose="02040503050406030204"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Tree>
    <p:extLst>
      <p:ext uri="{BB962C8B-B14F-4D97-AF65-F5344CB8AC3E}">
        <p14:creationId xmlns:p14="http://schemas.microsoft.com/office/powerpoint/2010/main" val="36954494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05119"/>
            <a:ext cx="8492836" cy="5836624"/>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7"/>
          <p:cNvSpPr>
            <a:spLocks noGrp="1" noChangeArrowheads="1"/>
          </p:cNvSpPr>
          <p:nvPr>
            <p:ph type="sldNum" sz="quarter" idx="10"/>
          </p:nvPr>
        </p:nvSpPr>
        <p:spPr>
          <a:ln/>
        </p:spPr>
        <p:txBody>
          <a:bodyPr/>
          <a:lstStyle>
            <a:lvl1pPr>
              <a:defRPr/>
            </a:lvl1pPr>
          </a:lstStyle>
          <a:p>
            <a:pPr>
              <a:defRPr/>
            </a:pPr>
            <a:fld id="{7FD95AB8-5D89-46A9-8508-FFECD7F10317}" type="slidenum">
              <a:rPr lang="en-US"/>
              <a:pPr>
                <a:defRPr/>
              </a:pPr>
              <a:t>‹#›</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50371975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1" y="100939"/>
            <a:ext cx="8686800" cy="860961"/>
          </a:xfrm>
        </p:spPr>
        <p:txBody>
          <a:bodyPr/>
          <a:lstStyle>
            <a:lvl1pPr>
              <a:defRPr sz="3600">
                <a:solidFill>
                  <a:srgbClr val="005EA4"/>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318641172"/>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40068" y="100939"/>
            <a:ext cx="7803931" cy="860961"/>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rgbClr val="005EA4"/>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046727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40068" y="100939"/>
            <a:ext cx="7803931" cy="860961"/>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77813" y="1025525"/>
            <a:ext cx="6656387" cy="5422900"/>
          </a:xfrm>
        </p:spPr>
        <p:txBody>
          <a:bodyPr/>
          <a:lstStyle>
            <a:lvl1pPr>
              <a:defRPr>
                <a:solidFill>
                  <a:srgbClr val="005EA4"/>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7" name="Text Placeholder 6"/>
          <p:cNvSpPr>
            <a:spLocks noGrp="1"/>
          </p:cNvSpPr>
          <p:nvPr>
            <p:ph type="body" sz="quarter" idx="12"/>
          </p:nvPr>
        </p:nvSpPr>
        <p:spPr>
          <a:xfrm>
            <a:off x="7010400" y="4191000"/>
            <a:ext cx="2133600" cy="1295400"/>
          </a:xfrm>
        </p:spPr>
        <p:txBody>
          <a:bodyPr/>
          <a:lstStyle>
            <a:lvl1pPr marL="0" indent="0">
              <a:buNone/>
              <a:defRPr sz="2000" i="1">
                <a:solidFill>
                  <a:schemeClr val="accent6">
                    <a:lumMod val="50000"/>
                  </a:schemeClr>
                </a:solidFill>
                <a:latin typeface="Cambria" panose="02040503050406030204" pitchFamily="18" charset="0"/>
                <a:sym typeface="Wingdings" panose="05000000000000000000" pitchFamily="2" charset="2"/>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smtClean="0"/>
              <a:t>Click to edit Master text styles</a:t>
            </a:r>
          </a:p>
          <a:p>
            <a:pPr lvl="0"/>
            <a:r>
              <a:rPr lang="en-US" dirty="0" smtClean="0"/>
              <a:t>Picture comment </a:t>
            </a:r>
            <a:endParaRPr lang="en-US" dirty="0"/>
          </a:p>
        </p:txBody>
      </p:sp>
    </p:spTree>
    <p:extLst>
      <p:ext uri="{BB962C8B-B14F-4D97-AF65-F5344CB8AC3E}">
        <p14:creationId xmlns:p14="http://schemas.microsoft.com/office/powerpoint/2010/main" val="26004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40068" y="100939"/>
            <a:ext cx="7803931" cy="860961"/>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77813" y="1025525"/>
            <a:ext cx="8588375" cy="1793875"/>
          </a:xfrm>
        </p:spPr>
        <p:txBody>
          <a:bodyPr/>
          <a:lstStyle>
            <a:lvl1pPr>
              <a:defRPr>
                <a:solidFill>
                  <a:srgbClr val="005EA4"/>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7" name="Text Placeholder 6"/>
          <p:cNvSpPr>
            <a:spLocks noGrp="1"/>
          </p:cNvSpPr>
          <p:nvPr>
            <p:ph type="body" sz="quarter" idx="12"/>
          </p:nvPr>
        </p:nvSpPr>
        <p:spPr>
          <a:xfrm>
            <a:off x="304800" y="2895600"/>
            <a:ext cx="8686800" cy="3276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834704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smtClean="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
        <p:nvSpPr>
          <p:cNvPr id="5" name="Footer Placeholder 4"/>
          <p:cNvSpPr>
            <a:spLocks noGrp="1"/>
          </p:cNvSpPr>
          <p:nvPr>
            <p:ph type="ftr" sz="quarter" idx="14"/>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9975777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smtClean="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
        <p:nvSpPr>
          <p:cNvPr id="5" name="Footer Placeholder 4"/>
          <p:cNvSpPr>
            <a:spLocks noGrp="1"/>
          </p:cNvSpPr>
          <p:nvPr>
            <p:ph type="ftr" sz="quarter" idx="14"/>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1888495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4" y="100939"/>
            <a:ext cx="7803931" cy="661061"/>
          </a:xfrm>
        </p:spPr>
        <p:txBody>
          <a:bodyPr/>
          <a:lstStyle>
            <a:lvl1pPr>
              <a:defRPr sz="3200">
                <a:solidFill>
                  <a:srgbClr val="005EA4"/>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47241" y="914400"/>
            <a:ext cx="8518947" cy="5534025"/>
          </a:xfrm>
          <a:prstGeom prst="rect">
            <a:avLst/>
          </a:prstGeom>
        </p:spPr>
        <p:txBody>
          <a:bodyPr/>
          <a:lstStyle>
            <a:lvl1pPr>
              <a:defRPr sz="3200">
                <a:solidFill>
                  <a:schemeClr val="tx2"/>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1800">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675696269"/>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688622"/>
            <a:ext cx="8458200" cy="5788378"/>
          </a:xfrm>
        </p:spPr>
        <p:txBody>
          <a:bodyPr/>
          <a:lstStyle>
            <a:lvl1pPr>
              <a:defRPr>
                <a:solidFill>
                  <a:srgbClr val="AE1221"/>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7"/>
          <p:cNvSpPr>
            <a:spLocks noGrp="1" noChangeArrowheads="1"/>
          </p:cNvSpPr>
          <p:nvPr>
            <p:ph type="sldNum" sz="quarter" idx="10"/>
          </p:nvPr>
        </p:nvSpPr>
        <p:spPr>
          <a:ln/>
        </p:spPr>
        <p:txBody>
          <a:bodyPr/>
          <a:lstStyle>
            <a:lvl1pPr>
              <a:defRPr/>
            </a:lvl1pPr>
          </a:lstStyle>
          <a:p>
            <a:pPr>
              <a:defRPr/>
            </a:pPr>
            <a:fld id="{F9168CB8-64E8-4A17-9AA1-DC0C06686103}" type="slidenum">
              <a:rPr lang="en-US"/>
              <a:pPr>
                <a:defRPr/>
              </a:pPr>
              <a:t>‹#›</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64246463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theme" Target="../theme/theme3.xml"/><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6.xml"/><Relationship Id="rId3"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9.xml"/><Relationship Id="rId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1.xml"/><Relationship Id="rId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84188"/>
            <a:ext cx="9144000" cy="6326187"/>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027"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400800"/>
            <a:ext cx="9144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Slide Number Placeholder 1"/>
          <p:cNvSpPr>
            <a:spLocks noGrp="1"/>
          </p:cNvSpPr>
          <p:nvPr>
            <p:ph type="sldNum" sz="quarter" idx="4"/>
          </p:nvPr>
        </p:nvSpPr>
        <p:spPr>
          <a:xfrm>
            <a:off x="8521700" y="6484938"/>
            <a:ext cx="622300" cy="409575"/>
          </a:xfrm>
          <a:prstGeom prst="rect">
            <a:avLst/>
          </a:prstGeom>
          <a:noFill/>
        </p:spPr>
        <p:txBody>
          <a:bodyPr vert="horz" lIns="91440" tIns="45720" rIns="91440" bIns="45720" rtlCol="0" anchor="ctr"/>
          <a:lstStyle>
            <a:lvl1pPr algn="r">
              <a:buFontTx/>
              <a:buNone/>
              <a:defRPr sz="1200">
                <a:solidFill>
                  <a:schemeClr val="bg1"/>
                </a:solidFill>
              </a:defRPr>
            </a:lvl1pPr>
          </a:lstStyle>
          <a:p>
            <a:pPr fontAlgn="base">
              <a:spcBef>
                <a:spcPct val="20000"/>
              </a:spcBef>
              <a:spcAft>
                <a:spcPct val="0"/>
              </a:spcAft>
              <a:defRPr/>
            </a:pPr>
            <a:fld id="{C148E929-2C81-42BB-92FD-6CE3916FB07A}" type="slidenum">
              <a:rPr lang="en-US">
                <a:solidFill>
                  <a:srgbClr val="FFFFFF"/>
                </a:solidFill>
              </a:rPr>
              <a:pPr fontAlgn="base">
                <a:spcBef>
                  <a:spcPct val="20000"/>
                </a:spcBef>
                <a:spcAft>
                  <a:spcPct val="0"/>
                </a:spcAft>
                <a:defRPr/>
              </a:pPr>
              <a:t>‹#›</a:t>
            </a:fld>
            <a:endParaRPr lang="en-US" dirty="0">
              <a:solidFill>
                <a:srgbClr val="FFFFFF"/>
              </a:solidFill>
            </a:endParaRPr>
          </a:p>
        </p:txBody>
      </p:sp>
      <p:pic>
        <p:nvPicPr>
          <p:cNvPr id="1030"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2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32" name="Picture 17"/>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72000" y="150813"/>
            <a:ext cx="4572000" cy="30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3" name="Footer Placeholder 2"/>
          <p:cNvSpPr>
            <a:spLocks noGrp="1"/>
          </p:cNvSpPr>
          <p:nvPr>
            <p:ph type="ftr" sz="quarter" idx="3"/>
          </p:nvPr>
        </p:nvSpPr>
        <p:spPr>
          <a:xfrm>
            <a:off x="0" y="6400800"/>
            <a:ext cx="8540750" cy="457200"/>
          </a:xfrm>
          <a:prstGeom prst="rect">
            <a:avLst/>
          </a:prstGeom>
          <a:noFill/>
        </p:spPr>
        <p:txBody>
          <a:bodyPr vert="horz" lIns="91440" tIns="45720" rIns="91440" bIns="45720" rtlCol="0" anchor="ctr"/>
          <a:lstStyle>
            <a:lvl1pPr algn="l">
              <a:buNone/>
              <a:defRPr sz="1000">
                <a:solidFill>
                  <a:schemeClr val="bg1"/>
                </a:solidFill>
                <a:cs typeface="Arial" pitchFamily="34" charset="0"/>
              </a:defRPr>
            </a:lvl1pPr>
          </a:lstStyle>
          <a:p>
            <a:pPr fontAlgn="base">
              <a:spcAft>
                <a:spcPct val="0"/>
              </a:spcAft>
              <a:defRPr/>
            </a:pPr>
            <a:r>
              <a:rPr lang="en-US" dirty="0" smtClean="0">
                <a:solidFill>
                  <a:srgbClr val="FFFFFF"/>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FFFFFF"/>
              </a:solidFill>
            </a:endParaRPr>
          </a:p>
        </p:txBody>
      </p:sp>
    </p:spTree>
    <p:extLst>
      <p:ext uri="{BB962C8B-B14F-4D97-AF65-F5344CB8AC3E}">
        <p14:creationId xmlns:p14="http://schemas.microsoft.com/office/powerpoint/2010/main" val="3130776066"/>
      </p:ext>
    </p:extLst>
  </p:cSld>
  <p:clrMap bg1="lt1" tx1="dk1" bg2="lt2" tx2="dk2" accent1="accent1" accent2="accent2" accent3="accent3" accent4="accent4" accent5="accent5" accent6="accent6" hlink="hlink" folHlink="folHlink"/>
  <p:sldLayoutIdLst>
    <p:sldLayoutId id="2147483661" r:id="rId1"/>
  </p:sldLayoutIdLst>
  <p:timing>
    <p:tnLst>
      <p:par>
        <p:cTn id="1" dur="indefinite" restart="never" nodeType="tmRoot"/>
      </p:par>
    </p:tnLst>
  </p:timing>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400799"/>
            <a:chOff x="0" y="1"/>
            <a:chExt cx="9144000" cy="6477001"/>
          </a:xfrm>
        </p:grpSpPr>
        <p:pic>
          <p:nvPicPr>
            <p:cNvPr id="1027"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66801"/>
              <a:ext cx="914400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2"/>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10800000">
              <a:off x="8858250" y="1"/>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53" name="Rectangle 3"/>
          <p:cNvSpPr>
            <a:spLocks noGrp="1" noChangeAspect="1" noChangeArrowheads="1"/>
          </p:cNvSpPr>
          <p:nvPr>
            <p:ph type="title"/>
          </p:nvPr>
        </p:nvSpPr>
        <p:spPr bwMode="auto">
          <a:xfrm>
            <a:off x="258456" y="101600"/>
            <a:ext cx="8599794"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smtClean="0"/>
              <a:t>Name </a:t>
            </a:r>
            <a:r>
              <a:rPr lang="en-US" altLang="en-US" dirty="0" err="1" smtClean="0"/>
              <a:t>fgchmvb</a:t>
            </a:r>
            <a:r>
              <a:rPr lang="en-US" altLang="en-US" dirty="0" smtClean="0"/>
              <a:t> </a:t>
            </a:r>
          </a:p>
        </p:txBody>
      </p:sp>
      <p:sp>
        <p:nvSpPr>
          <p:cNvPr id="3078" name="Rectangle 8"/>
          <p:cNvSpPr>
            <a:spLocks noGrp="1" noChangeArrowheads="1"/>
          </p:cNvSpPr>
          <p:nvPr>
            <p:ph type="body" idx="1"/>
          </p:nvPr>
        </p:nvSpPr>
        <p:spPr bwMode="auto">
          <a:xfrm>
            <a:off x="292912" y="1054100"/>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text </a:t>
            </a:r>
            <a:r>
              <a:rPr lang="en-US" altLang="en-US" dirty="0" err="1" smtClean="0"/>
              <a:t>stClick</a:t>
            </a:r>
            <a:r>
              <a:rPr lang="en-US" altLang="en-US" dirty="0" smtClean="0"/>
              <a:t> to edit Master </a:t>
            </a:r>
            <a:r>
              <a:rPr lang="en-US" altLang="en-US" dirty="0" err="1" smtClean="0"/>
              <a:t>yles</a:t>
            </a:r>
            <a:endParaRPr lang="en-US" altLang="en-US" dirty="0" smtClean="0"/>
          </a:p>
          <a:p>
            <a:pPr lvl="1"/>
            <a:r>
              <a:rPr lang="en-US" altLang="en-US" dirty="0" smtClean="0"/>
              <a:t>Second level</a:t>
            </a:r>
          </a:p>
          <a:p>
            <a:pPr lvl="2"/>
            <a:r>
              <a:rPr lang="en-US" altLang="en-US" dirty="0" err="1" smtClean="0"/>
              <a:t>Thirdlevel</a:t>
            </a:r>
            <a:endParaRPr lang="en-US" altLang="en-US" dirty="0" smtClean="0"/>
          </a:p>
          <a:p>
            <a:pPr lvl="2"/>
            <a:r>
              <a:rPr lang="en-US" altLang="en-US" dirty="0" smtClean="0"/>
              <a:t> Fourth level</a:t>
            </a:r>
          </a:p>
          <a:p>
            <a:pPr lvl="4"/>
            <a:r>
              <a:rPr lang="en-US" altLang="en-US" dirty="0" smtClean="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400801"/>
            <a:ext cx="8605838" cy="457200"/>
          </a:xfrm>
          <a:prstGeom prst="rect">
            <a:avLst/>
          </a:prstGeom>
          <a:noFill/>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977070386"/>
      </p:ext>
    </p:extLst>
  </p:cSld>
  <p:clrMap bg1="lt1" tx1="dk1" bg2="lt2" tx2="dk2" accent1="accent1" accent2="accent2" accent3="accent3" accent4="accent4" accent5="accent5" accent6="accent6" hlink="hlink" folHlink="folHlink"/>
  <p:sldLayoutIdLst>
    <p:sldLayoutId id="2147483681" r:id="rId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dt="0"/>
  <p:txStyles>
    <p:titleStyle>
      <a:lvl1pPr algn="ctr" rtl="0" eaLnBrk="0" fontAlgn="base" hangingPunct="0">
        <a:spcBef>
          <a:spcPct val="0"/>
        </a:spcBef>
        <a:spcAft>
          <a:spcPct val="0"/>
        </a:spcAft>
        <a:defRPr sz="3600">
          <a:solidFill>
            <a:srgbClr val="005EA4"/>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2"/>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2"/>
          </a:solidFill>
          <a:latin typeface="+mn-lt"/>
        </a:defRPr>
      </a:lvl2pPr>
      <a:lvl3pPr marL="1143000" indent="-228600" algn="l" rtl="0" eaLnBrk="0" fontAlgn="base" hangingPunct="0">
        <a:spcBef>
          <a:spcPct val="20000"/>
        </a:spcBef>
        <a:spcAft>
          <a:spcPct val="0"/>
        </a:spcAft>
        <a:buSzPct val="90000"/>
        <a:buChar char="•"/>
        <a:defRPr sz="2800">
          <a:solidFill>
            <a:schemeClr val="tx2"/>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2"/>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0"/>
            <a:ext cx="1380695" cy="102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10"/>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7163" y="941388"/>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052" name="Picture 11"/>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57163" y="6248400"/>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1324303" y="77788"/>
            <a:ext cx="781969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smtClean="0"/>
              <a:t>Name fgchmvb </a:t>
            </a:r>
          </a:p>
        </p:txBody>
      </p:sp>
      <p:sp>
        <p:nvSpPr>
          <p:cNvPr id="3078" name="Rectangle 8"/>
          <p:cNvSpPr>
            <a:spLocks noGrp="1" noChangeArrowheads="1"/>
          </p:cNvSpPr>
          <p:nvPr>
            <p:ph type="body" idx="1"/>
          </p:nvPr>
        </p:nvSpPr>
        <p:spPr bwMode="auto">
          <a:xfrm>
            <a:off x="277813" y="1025525"/>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text </a:t>
            </a:r>
            <a:r>
              <a:rPr lang="en-US" altLang="en-US" dirty="0" err="1" smtClean="0"/>
              <a:t>stClick</a:t>
            </a:r>
            <a:r>
              <a:rPr lang="en-US" altLang="en-US" dirty="0" smtClean="0"/>
              <a:t> to edit Master </a:t>
            </a:r>
            <a:r>
              <a:rPr lang="en-US" altLang="en-US" dirty="0" err="1" smtClean="0"/>
              <a:t>yles</a:t>
            </a:r>
            <a:endParaRPr lang="en-US" altLang="en-US" dirty="0" smtClean="0"/>
          </a:p>
          <a:p>
            <a:pPr lvl="1"/>
            <a:r>
              <a:rPr lang="en-US" altLang="en-US" dirty="0" smtClean="0"/>
              <a:t>Second level</a:t>
            </a:r>
          </a:p>
          <a:p>
            <a:pPr lvl="2"/>
            <a:r>
              <a:rPr lang="en-US" altLang="en-US" dirty="0" err="1" smtClean="0"/>
              <a:t>Thirdlevel</a:t>
            </a:r>
            <a:endParaRPr lang="en-US" altLang="en-US" dirty="0" smtClean="0"/>
          </a:p>
          <a:p>
            <a:pPr lvl="2"/>
            <a:r>
              <a:rPr lang="en-US" altLang="en-US" dirty="0" smtClean="0"/>
              <a:t> Fourth level</a:t>
            </a:r>
          </a:p>
          <a:p>
            <a:pPr lvl="4"/>
            <a:r>
              <a:rPr lang="en-US" altLang="en-US" dirty="0" smtClean="0"/>
              <a:t>Fifth level</a:t>
            </a:r>
          </a:p>
        </p:txBody>
      </p:sp>
      <p:sp>
        <p:nvSpPr>
          <p:cNvPr id="37898" name="Rectangle 10"/>
          <p:cNvSpPr>
            <a:spLocks noGrp="1" noChangeArrowheads="1"/>
          </p:cNvSpPr>
          <p:nvPr>
            <p:ph type="sldNum" sz="quarter" idx="4"/>
          </p:nvPr>
        </p:nvSpPr>
        <p:spPr bwMode="auto">
          <a:xfrm>
            <a:off x="8618538" y="6423025"/>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359857"/>
            <a:ext cx="8605838" cy="498143"/>
          </a:xfrm>
          <a:prstGeom prst="rect">
            <a:avLst/>
          </a:prstGeom>
          <a:noFill/>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024080141"/>
      </p:ext>
    </p:extLst>
  </p:cSld>
  <p:clrMap bg1="lt1" tx1="dk1" bg2="lt2" tx2="dk2" accent1="accent1" accent2="accent2" accent3="accent3" accent4="accent4" accent5="accent5" accent6="accent6" hlink="hlink" folHlink="folHlink"/>
  <p:sldLayoutIdLst>
    <p:sldLayoutId id="2147483664" r:id="rId1"/>
    <p:sldLayoutId id="2147483674" r:id="rId2"/>
    <p:sldLayoutId id="2147483682" r:id="rId3"/>
  </p:sldLayoutIdLst>
  <p:transition/>
  <p:timing>
    <p:tnLst>
      <p:par>
        <p:cTn id="1" dur="indefinite" restart="never" nodeType="tmRoot"/>
      </p:par>
    </p:tnLst>
  </p:timing>
  <p:hf hdr="0" dt="0"/>
  <p:txStyles>
    <p:titleStyle>
      <a:lvl1pPr algn="ctr" rtl="0" eaLnBrk="0" fontAlgn="base" hangingPunct="0">
        <a:spcBef>
          <a:spcPct val="0"/>
        </a:spcBef>
        <a:spcAft>
          <a:spcPct val="0"/>
        </a:spcAft>
        <a:defRPr sz="4000">
          <a:solidFill>
            <a:srgbClr val="AE1221"/>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542704"/>
            <a:chOff x="0" y="1"/>
            <a:chExt cx="9144000" cy="6542704"/>
          </a:xfrm>
        </p:grpSpPr>
        <p:pic>
          <p:nvPicPr>
            <p:cNvPr id="3074" name="Picture 1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9550" y="487363"/>
              <a:ext cx="8591550" cy="5653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0"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01100" y="436563"/>
              <a:ext cx="342900" cy="605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1"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141067"/>
              <a:ext cx="9144000" cy="401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75" name="Picture 1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328" y="1"/>
              <a:ext cx="247650" cy="6542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3076" name="Rectangle 2"/>
          <p:cNvSpPr>
            <a:spLocks noGrp="1" noChangeAspect="1" noChangeArrowheads="1"/>
          </p:cNvSpPr>
          <p:nvPr>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Figure 1</a:t>
            </a:r>
          </a:p>
        </p:txBody>
      </p:sp>
      <p:sp>
        <p:nvSpPr>
          <p:cNvPr id="3077" name="Rectangle 3"/>
          <p:cNvSpPr>
            <a:spLocks noGrp="1" noChangeArrowheads="1"/>
          </p:cNvSpPr>
          <p:nvPr>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Text</a:t>
            </a:r>
          </a:p>
        </p:txBody>
      </p:sp>
      <p:sp>
        <p:nvSpPr>
          <p:cNvPr id="185357" name="Rectangle 13"/>
          <p:cNvSpPr>
            <a:spLocks noGrp="1" noChangeArrowheads="1"/>
          </p:cNvSpPr>
          <p:nvPr>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341886"/>
            <a:ext cx="8615363" cy="516114"/>
          </a:xfrm>
          <a:prstGeom prst="rect">
            <a:avLst/>
          </a:prstGeom>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pSp>
        <p:nvGrpSpPr>
          <p:cNvPr id="11" name="Group 10"/>
          <p:cNvGrpSpPr/>
          <p:nvPr userDrawn="1"/>
        </p:nvGrpSpPr>
        <p:grpSpPr>
          <a:xfrm>
            <a:off x="90539" y="77773"/>
            <a:ext cx="8929618" cy="6297167"/>
            <a:chOff x="90539" y="77773"/>
            <a:chExt cx="8929618" cy="6297167"/>
          </a:xfrm>
        </p:grpSpPr>
        <p:grpSp>
          <p:nvGrpSpPr>
            <p:cNvPr id="12" name="Group 11"/>
            <p:cNvGrpSpPr/>
            <p:nvPr userDrawn="1"/>
          </p:nvGrpSpPr>
          <p:grpSpPr>
            <a:xfrm>
              <a:off x="90539" y="77773"/>
              <a:ext cx="2075718" cy="583326"/>
              <a:chOff x="90539" y="77773"/>
              <a:chExt cx="2075718" cy="583326"/>
            </a:xfrm>
          </p:grpSpPr>
          <p:cxnSp>
            <p:nvCxnSpPr>
              <p:cNvPr id="16" name="Straight Connector 15"/>
              <p:cNvCxnSpPr/>
              <p:nvPr userDrawn="1"/>
            </p:nvCxnSpPr>
            <p:spPr bwMode="auto">
              <a:xfrm>
                <a:off x="90539" y="536628"/>
                <a:ext cx="2075718" cy="0"/>
              </a:xfrm>
              <a:prstGeom prst="line">
                <a:avLst/>
              </a:prstGeom>
              <a:noFill/>
              <a:ln w="28575" cap="flat" cmpd="sng" algn="ctr">
                <a:solidFill>
                  <a:srgbClr val="074866"/>
                </a:solidFill>
                <a:prstDash val="solid"/>
                <a:round/>
                <a:headEnd type="none" w="med" len="med"/>
                <a:tailEnd type="none" w="med" len="med"/>
              </a:ln>
              <a:effectLst/>
            </p:spPr>
          </p:cxnSp>
          <p:cxnSp>
            <p:nvCxnSpPr>
              <p:cNvPr id="17" name="Straight Connector 16"/>
              <p:cNvCxnSpPr/>
              <p:nvPr userDrawn="1"/>
            </p:nvCxnSpPr>
            <p:spPr bwMode="auto">
              <a:xfrm flipV="1">
                <a:off x="202361" y="77773"/>
                <a:ext cx="0" cy="583326"/>
              </a:xfrm>
              <a:prstGeom prst="line">
                <a:avLst/>
              </a:prstGeom>
              <a:noFill/>
              <a:ln w="28575" cap="flat" cmpd="sng" algn="ctr">
                <a:solidFill>
                  <a:srgbClr val="074866"/>
                </a:solidFill>
                <a:prstDash val="solid"/>
                <a:round/>
                <a:headEnd type="none" w="med" len="med"/>
                <a:tailEnd type="none" w="med" len="med"/>
              </a:ln>
              <a:effectLst/>
            </p:spPr>
          </p:cxnSp>
        </p:grpSp>
        <p:grpSp>
          <p:nvGrpSpPr>
            <p:cNvPr id="13" name="Group 12"/>
            <p:cNvGrpSpPr/>
            <p:nvPr userDrawn="1"/>
          </p:nvGrpSpPr>
          <p:grpSpPr>
            <a:xfrm>
              <a:off x="8187163" y="6011640"/>
              <a:ext cx="832994" cy="363300"/>
              <a:chOff x="8187163" y="6011640"/>
              <a:chExt cx="832994" cy="363300"/>
            </a:xfrm>
          </p:grpSpPr>
          <p:cxnSp>
            <p:nvCxnSpPr>
              <p:cNvPr id="14" name="Straight Connector 13"/>
              <p:cNvCxnSpPr/>
              <p:nvPr userDrawn="1"/>
            </p:nvCxnSpPr>
            <p:spPr bwMode="auto">
              <a:xfrm>
                <a:off x="8187163" y="6292878"/>
                <a:ext cx="832994" cy="1"/>
              </a:xfrm>
              <a:prstGeom prst="line">
                <a:avLst/>
              </a:prstGeom>
              <a:noFill/>
              <a:ln w="28575" cap="flat" cmpd="sng" algn="ctr">
                <a:solidFill>
                  <a:srgbClr val="074866"/>
                </a:solidFill>
                <a:prstDash val="solid"/>
                <a:round/>
                <a:headEnd type="none" w="med" len="med"/>
                <a:tailEnd type="none" w="med" len="med"/>
              </a:ln>
              <a:effectLst/>
            </p:spPr>
          </p:cxnSp>
          <p:cxnSp>
            <p:nvCxnSpPr>
              <p:cNvPr id="15" name="Straight Connector 14"/>
              <p:cNvCxnSpPr/>
              <p:nvPr userDrawn="1"/>
            </p:nvCxnSpPr>
            <p:spPr bwMode="auto">
              <a:xfrm>
                <a:off x="8942003" y="6011640"/>
                <a:ext cx="0" cy="363300"/>
              </a:xfrm>
              <a:prstGeom prst="line">
                <a:avLst/>
              </a:prstGeom>
              <a:noFill/>
              <a:ln w="28575" cap="flat" cmpd="sng" algn="ctr">
                <a:solidFill>
                  <a:srgbClr val="074866"/>
                </a:solidFill>
                <a:prstDash val="solid"/>
                <a:round/>
                <a:headEnd type="none" w="med" len="med"/>
                <a:tailEnd type="none" w="med" len="med"/>
              </a:ln>
              <a:effectLst/>
            </p:spPr>
          </p:cxnSp>
        </p:grpSp>
      </p:grpSp>
    </p:spTree>
    <p:extLst>
      <p:ext uri="{BB962C8B-B14F-4D97-AF65-F5344CB8AC3E}">
        <p14:creationId xmlns:p14="http://schemas.microsoft.com/office/powerpoint/2010/main" val="3318089468"/>
      </p:ext>
    </p:extLst>
  </p:cSld>
  <p:clrMap bg1="lt1" tx1="dk1" bg2="lt2" tx2="dk2" accent1="accent1" accent2="accent2" accent3="accent3" accent4="accent4" accent5="accent5" accent6="accent6" hlink="hlink" folHlink="folHlink"/>
  <p:sldLayoutIdLst>
    <p:sldLayoutId id="2147483666" r:id="rId1"/>
  </p:sldLayoutIdLst>
  <p:timing>
    <p:tnLst>
      <p:par>
        <p:cTn id="1" dur="indefinite" restart="never" nodeType="tmRoot"/>
      </p:par>
    </p:tnLst>
  </p:timing>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6" name="Rectangle 2"/>
          <p:cNvSpPr>
            <a:spLocks noGrp="1" noChangeAspect="1" noChangeArrowheads="1"/>
          </p:cNvSpPr>
          <p:nvPr userDrawn="1">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Table 1</a:t>
            </a:r>
          </a:p>
        </p:txBody>
      </p:sp>
      <p:sp>
        <p:nvSpPr>
          <p:cNvPr id="3077" name="Rectangle 3"/>
          <p:cNvSpPr>
            <a:spLocks noGrp="1" noChangeArrowheads="1"/>
          </p:cNvSpPr>
          <p:nvPr userDrawn="1">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Text</a:t>
            </a:r>
          </a:p>
        </p:txBody>
      </p:sp>
      <p:sp>
        <p:nvSpPr>
          <p:cNvPr id="185357" name="Rectangle 13"/>
          <p:cNvSpPr>
            <a:spLocks noGrp="1" noChangeArrowheads="1"/>
          </p:cNvSpPr>
          <p:nvPr userDrawn="1">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grpSp>
        <p:nvGrpSpPr>
          <p:cNvPr id="4" name="Group 3"/>
          <p:cNvGrpSpPr/>
          <p:nvPr userDrawn="1"/>
        </p:nvGrpSpPr>
        <p:grpSpPr>
          <a:xfrm>
            <a:off x="-1" y="0"/>
            <a:ext cx="9144001" cy="6568831"/>
            <a:chOff x="-1" y="0"/>
            <a:chExt cx="9144001" cy="6568831"/>
          </a:xfrm>
        </p:grpSpPr>
        <p:pic>
          <p:nvPicPr>
            <p:cNvPr id="23555"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15400" y="418246"/>
              <a:ext cx="228600" cy="6069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nvGrpSpPr>
            <p:cNvPr id="3" name="Group 2"/>
            <p:cNvGrpSpPr/>
            <p:nvPr userDrawn="1"/>
          </p:nvGrpSpPr>
          <p:grpSpPr>
            <a:xfrm>
              <a:off x="-1" y="0"/>
              <a:ext cx="9108746" cy="6568831"/>
              <a:chOff x="-1" y="0"/>
              <a:chExt cx="9108746" cy="6568831"/>
            </a:xfrm>
          </p:grpSpPr>
          <p:pic>
            <p:nvPicPr>
              <p:cNvPr id="23556" name="Picture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0"/>
                <a:ext cx="310551" cy="6568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23557" name="Picture 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3785" y="6213232"/>
                <a:ext cx="9014960" cy="278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pic>
          <p:nvPicPr>
            <p:cNvPr id="23554"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09551" y="457975"/>
              <a:ext cx="8705849" cy="5860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17" name="Group 16"/>
          <p:cNvGrpSpPr/>
          <p:nvPr userDrawn="1"/>
        </p:nvGrpSpPr>
        <p:grpSpPr>
          <a:xfrm>
            <a:off x="124529" y="47182"/>
            <a:ext cx="8918525" cy="6330053"/>
            <a:chOff x="124529" y="47182"/>
            <a:chExt cx="8918525" cy="6330053"/>
          </a:xfrm>
        </p:grpSpPr>
        <p:grpSp>
          <p:nvGrpSpPr>
            <p:cNvPr id="16" name="Group 15"/>
            <p:cNvGrpSpPr/>
            <p:nvPr userDrawn="1"/>
          </p:nvGrpSpPr>
          <p:grpSpPr>
            <a:xfrm>
              <a:off x="124529" y="47182"/>
              <a:ext cx="1704271" cy="583326"/>
              <a:chOff x="124529" y="47182"/>
              <a:chExt cx="1704271" cy="583326"/>
            </a:xfrm>
          </p:grpSpPr>
          <p:cxnSp>
            <p:nvCxnSpPr>
              <p:cNvPr id="7" name="Straight Connector 6"/>
              <p:cNvCxnSpPr/>
              <p:nvPr userDrawn="1"/>
            </p:nvCxnSpPr>
            <p:spPr bwMode="auto">
              <a:xfrm>
                <a:off x="124529" y="506037"/>
                <a:ext cx="1704271" cy="0"/>
              </a:xfrm>
              <a:prstGeom prst="line">
                <a:avLst/>
              </a:prstGeom>
              <a:noFill/>
              <a:ln w="28575" cap="flat" cmpd="sng" algn="ctr">
                <a:solidFill>
                  <a:srgbClr val="E71303"/>
                </a:solidFill>
                <a:prstDash val="solid"/>
                <a:round/>
                <a:headEnd type="none" w="med" len="med"/>
                <a:tailEnd type="none" w="med" len="med"/>
              </a:ln>
              <a:effectLst/>
            </p:spPr>
          </p:cxnSp>
          <p:cxnSp>
            <p:nvCxnSpPr>
              <p:cNvPr id="24" name="Straight Connector 23"/>
              <p:cNvCxnSpPr/>
              <p:nvPr userDrawn="1"/>
            </p:nvCxnSpPr>
            <p:spPr bwMode="auto">
              <a:xfrm flipV="1">
                <a:off x="236351" y="47182"/>
                <a:ext cx="0" cy="583326"/>
              </a:xfrm>
              <a:prstGeom prst="line">
                <a:avLst/>
              </a:prstGeom>
              <a:noFill/>
              <a:ln w="28575" cap="flat" cmpd="sng" algn="ctr">
                <a:solidFill>
                  <a:srgbClr val="E71303"/>
                </a:solidFill>
                <a:prstDash val="solid"/>
                <a:round/>
                <a:headEnd type="none" w="med" len="med"/>
                <a:tailEnd type="none" w="med" len="med"/>
              </a:ln>
              <a:effectLst/>
            </p:spPr>
          </p:cxnSp>
        </p:grpSp>
        <p:grpSp>
          <p:nvGrpSpPr>
            <p:cNvPr id="15" name="Group 14"/>
            <p:cNvGrpSpPr/>
            <p:nvPr userDrawn="1"/>
          </p:nvGrpSpPr>
          <p:grpSpPr>
            <a:xfrm>
              <a:off x="8210060" y="6013935"/>
              <a:ext cx="832994" cy="363300"/>
              <a:chOff x="8210060" y="6013935"/>
              <a:chExt cx="832994" cy="363300"/>
            </a:xfrm>
          </p:grpSpPr>
          <p:cxnSp>
            <p:nvCxnSpPr>
              <p:cNvPr id="22" name="Straight Connector 21"/>
              <p:cNvCxnSpPr/>
              <p:nvPr userDrawn="1"/>
            </p:nvCxnSpPr>
            <p:spPr bwMode="auto">
              <a:xfrm>
                <a:off x="8210060" y="6295173"/>
                <a:ext cx="832994" cy="1"/>
              </a:xfrm>
              <a:prstGeom prst="line">
                <a:avLst/>
              </a:prstGeom>
              <a:noFill/>
              <a:ln w="28575" cap="flat" cmpd="sng" algn="ctr">
                <a:solidFill>
                  <a:srgbClr val="E71303"/>
                </a:solidFill>
                <a:prstDash val="solid"/>
                <a:round/>
                <a:headEnd type="none" w="med" len="med"/>
                <a:tailEnd type="none" w="med" len="med"/>
              </a:ln>
              <a:effectLst/>
            </p:spPr>
          </p:cxnSp>
          <p:cxnSp>
            <p:nvCxnSpPr>
              <p:cNvPr id="27" name="Straight Connector 26"/>
              <p:cNvCxnSpPr/>
              <p:nvPr userDrawn="1"/>
            </p:nvCxnSpPr>
            <p:spPr bwMode="auto">
              <a:xfrm>
                <a:off x="8964900" y="6013935"/>
                <a:ext cx="0" cy="363300"/>
              </a:xfrm>
              <a:prstGeom prst="line">
                <a:avLst/>
              </a:prstGeom>
              <a:noFill/>
              <a:ln w="28575" cap="flat" cmpd="sng" algn="ctr">
                <a:solidFill>
                  <a:srgbClr val="E71303"/>
                </a:solidFill>
                <a:prstDash val="solid"/>
                <a:round/>
                <a:headEnd type="none" w="med" len="med"/>
                <a:tailEnd type="none" w="med" len="med"/>
              </a:ln>
              <a:effectLst/>
            </p:spPr>
          </p:cxnSp>
        </p:grpSp>
      </p:grpSp>
      <p:sp>
        <p:nvSpPr>
          <p:cNvPr id="5" name="Footer Placeholder 4"/>
          <p:cNvSpPr>
            <a:spLocks noGrp="1"/>
          </p:cNvSpPr>
          <p:nvPr userDrawn="1">
            <p:ph type="ftr" sz="quarter" idx="3"/>
          </p:nvPr>
        </p:nvSpPr>
        <p:spPr>
          <a:xfrm>
            <a:off x="0" y="6352697"/>
            <a:ext cx="8615363" cy="505303"/>
          </a:xfrm>
          <a:prstGeom prst="rect">
            <a:avLst/>
          </a:prstGeom>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738036896"/>
      </p:ext>
    </p:extLst>
  </p:cSld>
  <p:clrMap bg1="lt1" tx1="dk1" bg2="lt2" tx2="dk2" accent1="accent1" accent2="accent2" accent3="accent3" accent4="accent4" accent5="accent5" accent6="accent6" hlink="hlink" folHlink="folHlink"/>
  <p:sldLayoutIdLst>
    <p:sldLayoutId id="2147483669" r:id="rId1"/>
  </p:sldLayoutIdLst>
  <p:timing>
    <p:tnLst>
      <p:par>
        <p:cTn id="1" dur="indefinite" restart="never" nodeType="tmRoot"/>
      </p:par>
    </p:tnLst>
  </p:timing>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6200000">
            <a:off x="-2647949"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76201" y="77788"/>
            <a:ext cx="906780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smtClean="0"/>
              <a:t>Name </a:t>
            </a:r>
            <a:r>
              <a:rPr lang="en-US" altLang="en-US" dirty="0" err="1" smtClean="0"/>
              <a:t>fgchmvb</a:t>
            </a:r>
            <a:r>
              <a:rPr lang="en-US" altLang="en-US" dirty="0" smtClean="0"/>
              <a:t> </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324601"/>
            <a:ext cx="8605838" cy="533400"/>
          </a:xfrm>
          <a:prstGeom prst="rect">
            <a:avLst/>
          </a:prstGeom>
          <a:noFill/>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9"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5400000">
            <a:off x="6191250"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Text Placeholder 1"/>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57325678"/>
      </p:ext>
    </p:extLst>
  </p:cSld>
  <p:clrMap bg1="lt1" tx1="dk1" bg2="lt2" tx2="dk2" accent1="accent1" accent2="accent2" accent3="accent3" accent4="accent4" accent5="accent5" accent6="accent6" hlink="hlink" folHlink="folHlink"/>
  <p:sldLayoutIdLst>
    <p:sldLayoutId id="2147483679" r:id="rId1"/>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left)">
                                      <p:cBhvr>
                                        <p:cTn id="11" dur="500"/>
                                        <p:tgtEl>
                                          <p:spTgt spid="2">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left)">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Lst>
      </p:bldP>
    </p:bldLst>
  </p:timing>
  <p:hf hdr="0" dt="0"/>
  <p:txStyles>
    <p:titleStyle>
      <a:lvl1pPr algn="ctr" rtl="0" eaLnBrk="0" fontAlgn="base" hangingPunct="0">
        <a:spcBef>
          <a:spcPct val="0"/>
        </a:spcBef>
        <a:spcAft>
          <a:spcPct val="0"/>
        </a:spcAft>
        <a:defRPr sz="4000">
          <a:solidFill>
            <a:schemeClr val="accent6">
              <a:lumMod val="50000"/>
            </a:schemeClr>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Master case-study #2</a:t>
            </a:r>
          </a:p>
        </p:txBody>
      </p:sp>
      <p:sp>
        <p:nvSpPr>
          <p:cNvPr id="6150" name="Rectangle 3"/>
          <p:cNvSpPr>
            <a:spLocks noGrp="1" noChangeAspect="1" noChangeArrowheads="1"/>
          </p:cNvSpPr>
          <p:nvPr>
            <p:ph type="body" idx="1"/>
          </p:nvPr>
        </p:nvSpPr>
        <p:spPr bwMode="auto">
          <a:xfrm>
            <a:off x="457200" y="700088"/>
            <a:ext cx="84582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  - </a:t>
            </a:r>
            <a:r>
              <a:rPr lang="en-US" altLang="en-US" dirty="0" err="1" smtClean="0"/>
              <a:t>colorat</a:t>
            </a:r>
            <a:r>
              <a:rPr lang="en-US" altLang="en-US" dirty="0" smtClean="0"/>
              <a:t> </a:t>
            </a:r>
            <a:r>
              <a:rPr lang="en-US" altLang="en-US" dirty="0" err="1" smtClean="0"/>
              <a:t>diferit</a:t>
            </a:r>
            <a:endParaRPr lang="en-US" altLang="en-US" dirty="0" smtClean="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400800"/>
            <a:ext cx="8643938" cy="457200"/>
          </a:xfrm>
          <a:prstGeom prst="rect">
            <a:avLst/>
          </a:prstGeom>
          <a:noFill/>
        </p:spPr>
        <p:txBody>
          <a:bodyPr vert="horz" lIns="91440" tIns="45720" rIns="91440" bIns="45720" rtlCol="0" anchor="ctr"/>
          <a:lstStyle>
            <a:lvl1pPr algn="l">
              <a:buNone/>
              <a:defRPr sz="1000">
                <a:solidFill>
                  <a:schemeClr val="tx1"/>
                </a:solidFill>
                <a:cs typeface="Arial" pitchFamily="34" charset="0"/>
              </a:defRPr>
            </a:lvl1p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5126"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75" y="-9525"/>
            <a:ext cx="795338"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nvGrpSpPr>
          <p:cNvPr id="5127" name="Group 2"/>
          <p:cNvGrpSpPr>
            <a:grpSpLocks/>
          </p:cNvGrpSpPr>
          <p:nvPr userDrawn="1"/>
        </p:nvGrpSpPr>
        <p:grpSpPr bwMode="auto">
          <a:xfrm>
            <a:off x="8561388" y="0"/>
            <a:ext cx="582612" cy="609600"/>
            <a:chOff x="8513384" y="0"/>
            <a:chExt cx="582991" cy="609600"/>
          </a:xfrm>
        </p:grpSpPr>
        <p:pic>
          <p:nvPicPr>
            <p:cNvPr id="5128"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513384" y="138345"/>
              <a:ext cx="3619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5129" name="Picture 1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915400" y="0"/>
              <a:ext cx="18097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Tree>
    <p:extLst>
      <p:ext uri="{BB962C8B-B14F-4D97-AF65-F5344CB8AC3E}">
        <p14:creationId xmlns:p14="http://schemas.microsoft.com/office/powerpoint/2010/main" val="1007448745"/>
      </p:ext>
    </p:extLst>
  </p:cSld>
  <p:clrMap bg1="lt1" tx1="dk1" bg2="lt2" tx2="dk2" accent1="accent1" accent2="accent2" accent3="accent3" accent4="accent4" accent5="accent5" accent6="accent6" hlink="hlink" folHlink="folHlink"/>
  <p:sldLayoutIdLst>
    <p:sldLayoutId id="2147483671" r:id="rId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wipe(left)">
                                      <p:cBhvr>
                                        <p:cTn id="7" dur="500"/>
                                        <p:tgtEl>
                                          <p:spTgt spid="615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50">
                                            <p:txEl>
                                              <p:pRg st="1" end="1"/>
                                            </p:txEl>
                                          </p:spTgt>
                                        </p:tgtEl>
                                        <p:attrNameLst>
                                          <p:attrName>style.visibility</p:attrName>
                                        </p:attrNameLst>
                                      </p:cBhvr>
                                      <p:to>
                                        <p:strVal val="visible"/>
                                      </p:to>
                                    </p:set>
                                    <p:animEffect transition="in" filter="wipe(left)">
                                      <p:cBhvr>
                                        <p:cTn id="11" dur="500"/>
                                        <p:tgtEl>
                                          <p:spTgt spid="615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50">
                                            <p:txEl>
                                              <p:pRg st="2" end="2"/>
                                            </p:txEl>
                                          </p:spTgt>
                                        </p:tgtEl>
                                        <p:attrNameLst>
                                          <p:attrName>style.visibility</p:attrName>
                                        </p:attrNameLst>
                                      </p:cBhvr>
                                      <p:to>
                                        <p:strVal val="visible"/>
                                      </p:to>
                                    </p:set>
                                    <p:animEffect transition="in" filter="wipe(left)">
                                      <p:cBhvr>
                                        <p:cTn id="15" dur="500"/>
                                        <p:tgtEl>
                                          <p:spTgt spid="615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150">
                                            <p:txEl>
                                              <p:pRg st="3" end="3"/>
                                            </p:txEl>
                                          </p:spTgt>
                                        </p:tgtEl>
                                        <p:attrNameLst>
                                          <p:attrName>style.visibility</p:attrName>
                                        </p:attrNameLst>
                                      </p:cBhvr>
                                      <p:to>
                                        <p:strVal val="visible"/>
                                      </p:to>
                                    </p:set>
                                    <p:animEffect transition="in" filter="wipe(left)">
                                      <p:cBhvr>
                                        <p:cTn id="19" dur="500"/>
                                        <p:tgtEl>
                                          <p:spTgt spid="615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150">
                                            <p:txEl>
                                              <p:pRg st="4" end="4"/>
                                            </p:txEl>
                                          </p:spTgt>
                                        </p:tgtEl>
                                        <p:attrNameLst>
                                          <p:attrName>style.visibility</p:attrName>
                                        </p:attrNameLst>
                                      </p:cBhvr>
                                      <p:to>
                                        <p:strVal val="visible"/>
                                      </p:to>
                                    </p:set>
                                    <p:animEffect transition="in" filter="wipe(left)">
                                      <p:cBhvr>
                                        <p:cTn id="23" dur="500"/>
                                        <p:tgtEl>
                                          <p:spTgt spid="61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uild="p">
        <p:tmplLst>
          <p:tmpl lvl="1">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Lst>
      </p:bldP>
    </p:bldLst>
  </p:timing>
  <p:hf hdr="0" dt="0"/>
  <p:txStyles>
    <p:titleStyle>
      <a:lvl1pPr algn="ctr" rtl="0" eaLnBrk="0" fontAlgn="base" hangingPunct="0">
        <a:spcBef>
          <a:spcPct val="0"/>
        </a:spcBef>
        <a:spcAft>
          <a:spcPct val="0"/>
        </a:spcAft>
        <a:defRPr sz="3000">
          <a:solidFill>
            <a:srgbClr val="0D0D0D"/>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AE122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599"/>
            <a:ext cx="9144000" cy="5350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50" name="Rectangle 3"/>
          <p:cNvSpPr>
            <a:spLocks noGrp="1" noChangeAspect="1" noChangeArrowheads="1"/>
          </p:cNvSpPr>
          <p:nvPr>
            <p:ph type="body" idx="1"/>
          </p:nvPr>
        </p:nvSpPr>
        <p:spPr bwMode="auto">
          <a:xfrm>
            <a:off x="457200" y="15240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  - </a:t>
            </a:r>
            <a:r>
              <a:rPr lang="en-US" altLang="en-US" dirty="0" err="1" smtClean="0"/>
              <a:t>colorat</a:t>
            </a:r>
            <a:r>
              <a:rPr lang="en-US" altLang="en-US" dirty="0" smtClean="0"/>
              <a:t> </a:t>
            </a:r>
            <a:r>
              <a:rPr lang="en-US" altLang="en-US" dirty="0" err="1" smtClean="0"/>
              <a:t>diferit</a:t>
            </a:r>
            <a:endParaRPr lang="en-US" altLang="en-US" dirty="0" smtClean="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400801"/>
            <a:ext cx="8643938" cy="457200"/>
          </a:xfrm>
          <a:prstGeom prst="rect">
            <a:avLst/>
          </a:prstGeom>
          <a:noFill/>
        </p:spPr>
        <p:txBody>
          <a:bodyPr vert="horz" lIns="91440" tIns="45720" rIns="91440" bIns="45720" rtlCol="0" anchor="ctr"/>
          <a:lstStyle>
            <a:lvl1pPr algn="l">
              <a:buNone/>
              <a:defRPr sz="1000">
                <a:solidFill>
                  <a:schemeClr val="tx1"/>
                </a:solidFill>
                <a:cs typeface="Arial" pitchFamily="34" charset="0"/>
              </a:defRPr>
            </a:lvl1p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22"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ASK THE EXPERTS</a:t>
            </a:r>
          </a:p>
        </p:txBody>
      </p:sp>
      <p:pic>
        <p:nvPicPr>
          <p:cNvPr id="1027" name="Picture 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53340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0183629"/>
      </p:ext>
    </p:extLst>
  </p:cSld>
  <p:clrMap bg1="lt1" tx1="dk1" bg2="lt2" tx2="dk2" accent1="accent1" accent2="accent2" accent3="accent3" accent4="accent4" accent5="accent5" accent6="accent6" hlink="hlink" folHlink="folHlink"/>
  <p:sldLayoutIdLst>
    <p:sldLayoutId id="2147483677" r:id="rId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wipe(left)">
                                      <p:cBhvr>
                                        <p:cTn id="7" dur="500"/>
                                        <p:tgtEl>
                                          <p:spTgt spid="615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50">
                                            <p:txEl>
                                              <p:pRg st="1" end="1"/>
                                            </p:txEl>
                                          </p:spTgt>
                                        </p:tgtEl>
                                        <p:attrNameLst>
                                          <p:attrName>style.visibility</p:attrName>
                                        </p:attrNameLst>
                                      </p:cBhvr>
                                      <p:to>
                                        <p:strVal val="visible"/>
                                      </p:to>
                                    </p:set>
                                    <p:animEffect transition="in" filter="wipe(left)">
                                      <p:cBhvr>
                                        <p:cTn id="11" dur="500"/>
                                        <p:tgtEl>
                                          <p:spTgt spid="615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50">
                                            <p:txEl>
                                              <p:pRg st="2" end="2"/>
                                            </p:txEl>
                                          </p:spTgt>
                                        </p:tgtEl>
                                        <p:attrNameLst>
                                          <p:attrName>style.visibility</p:attrName>
                                        </p:attrNameLst>
                                      </p:cBhvr>
                                      <p:to>
                                        <p:strVal val="visible"/>
                                      </p:to>
                                    </p:set>
                                    <p:animEffect transition="in" filter="wipe(left)">
                                      <p:cBhvr>
                                        <p:cTn id="15" dur="500"/>
                                        <p:tgtEl>
                                          <p:spTgt spid="615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150">
                                            <p:txEl>
                                              <p:pRg st="3" end="3"/>
                                            </p:txEl>
                                          </p:spTgt>
                                        </p:tgtEl>
                                        <p:attrNameLst>
                                          <p:attrName>style.visibility</p:attrName>
                                        </p:attrNameLst>
                                      </p:cBhvr>
                                      <p:to>
                                        <p:strVal val="visible"/>
                                      </p:to>
                                    </p:set>
                                    <p:animEffect transition="in" filter="wipe(left)">
                                      <p:cBhvr>
                                        <p:cTn id="19" dur="500"/>
                                        <p:tgtEl>
                                          <p:spTgt spid="615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150">
                                            <p:txEl>
                                              <p:pRg st="4" end="4"/>
                                            </p:txEl>
                                          </p:spTgt>
                                        </p:tgtEl>
                                        <p:attrNameLst>
                                          <p:attrName>style.visibility</p:attrName>
                                        </p:attrNameLst>
                                      </p:cBhvr>
                                      <p:to>
                                        <p:strVal val="visible"/>
                                      </p:to>
                                    </p:set>
                                    <p:animEffect transition="in" filter="wipe(left)">
                                      <p:cBhvr>
                                        <p:cTn id="23" dur="500"/>
                                        <p:tgtEl>
                                          <p:spTgt spid="61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uild="p">
        <p:tmplLst>
          <p:tmpl lvl="1">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Lst>
      </p:bldP>
    </p:bldLst>
  </p:timing>
  <p:hf hd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spect="1" noChangeArrowheads="1"/>
          </p:cNvSpPr>
          <p:nvPr>
            <p:ph type="title"/>
          </p:nvPr>
        </p:nvSpPr>
        <p:spPr bwMode="auto">
          <a:xfrm>
            <a:off x="2008332" y="0"/>
            <a:ext cx="713566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Appendix master title</a:t>
            </a:r>
          </a:p>
        </p:txBody>
      </p:sp>
      <p:sp>
        <p:nvSpPr>
          <p:cNvPr id="206855" name="Rectangle 7"/>
          <p:cNvSpPr>
            <a:spLocks noGrp="1" noChangeArrowheads="1"/>
          </p:cNvSpPr>
          <p:nvPr>
            <p:ph type="sldNum" sz="quarter" idx="4"/>
          </p:nvPr>
        </p:nvSpPr>
        <p:spPr bwMode="auto">
          <a:xfrm>
            <a:off x="8658225" y="6488113"/>
            <a:ext cx="485775" cy="369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FCD5D5FD-C24C-4EC1-877A-4A06FFD43F54}" type="slidenum">
              <a:rPr lang="en-US"/>
              <a:pPr fontAlgn="base">
                <a:spcAft>
                  <a:spcPct val="0"/>
                </a:spcAft>
                <a:defRPr/>
              </a:pPr>
              <a:t>‹#›</a:t>
            </a:fld>
            <a:endParaRPr lang="en-US" dirty="0"/>
          </a:p>
        </p:txBody>
      </p:sp>
      <p:sp>
        <p:nvSpPr>
          <p:cNvPr id="10" name="Text Placeholder 9"/>
          <p:cNvSpPr>
            <a:spLocks noGrp="1"/>
          </p:cNvSpPr>
          <p:nvPr>
            <p:ph type="body" idx="1"/>
          </p:nvPr>
        </p:nvSpPr>
        <p:spPr bwMode="auto">
          <a:xfrm>
            <a:off x="457200" y="592138"/>
            <a:ext cx="8482013" cy="580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grpSp>
        <p:nvGrpSpPr>
          <p:cNvPr id="3" name="Group 2"/>
          <p:cNvGrpSpPr/>
          <p:nvPr userDrawn="1"/>
        </p:nvGrpSpPr>
        <p:grpSpPr>
          <a:xfrm>
            <a:off x="32017" y="72581"/>
            <a:ext cx="1976315" cy="6252019"/>
            <a:chOff x="26319" y="75430"/>
            <a:chExt cx="1976315" cy="6409508"/>
          </a:xfrm>
        </p:grpSpPr>
        <p:pic>
          <p:nvPicPr>
            <p:cNvPr id="6155" name="Picture 1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319" y="75430"/>
              <a:ext cx="1976315" cy="521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6"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319" y="563034"/>
              <a:ext cx="391023" cy="5921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2" name="Group 1"/>
          <p:cNvGrpSpPr/>
          <p:nvPr userDrawn="1"/>
        </p:nvGrpSpPr>
        <p:grpSpPr>
          <a:xfrm>
            <a:off x="8218204" y="750888"/>
            <a:ext cx="893380" cy="5573712"/>
            <a:chOff x="8229600" y="750888"/>
            <a:chExt cx="893380" cy="5734050"/>
          </a:xfrm>
        </p:grpSpPr>
        <p:pic>
          <p:nvPicPr>
            <p:cNvPr id="13"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032905" y="750888"/>
              <a:ext cx="90075"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7" name="Picture 1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229600" y="6434982"/>
              <a:ext cx="893380" cy="49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sp>
        <p:nvSpPr>
          <p:cNvPr id="5" name="Footer Placeholder 4"/>
          <p:cNvSpPr>
            <a:spLocks noGrp="1"/>
          </p:cNvSpPr>
          <p:nvPr>
            <p:ph type="ftr" sz="quarter" idx="3"/>
          </p:nvPr>
        </p:nvSpPr>
        <p:spPr>
          <a:xfrm>
            <a:off x="0" y="6324600"/>
            <a:ext cx="8637588" cy="533401"/>
          </a:xfrm>
          <a:prstGeom prst="rect">
            <a:avLst/>
          </a:prstGeom>
        </p:spPr>
        <p:txBody>
          <a:bodyPr vert="horz" lIns="91440" tIns="45720" rIns="91440" bIns="45720" rtlCol="0" anchor="ctr"/>
          <a:lstStyle>
            <a:lvl1pPr algn="l">
              <a:buNone/>
              <a:defRPr sz="1000">
                <a:solidFill>
                  <a:schemeClr val="tx1"/>
                </a:solidFill>
                <a:cs typeface="Arial" pitchFamily="34" charset="0"/>
              </a:defRPr>
            </a:lvl1pPr>
          </a:lstStyle>
          <a:p>
            <a:pPr fontAlgn="base">
              <a:spcBef>
                <a:spcPct val="20000"/>
              </a:spcBef>
              <a:spcAft>
                <a:spcPct val="0"/>
              </a:spcAft>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578277993"/>
      </p:ext>
    </p:extLst>
  </p:cSld>
  <p:clrMap bg1="lt1" tx1="dk1" bg2="lt2" tx2="dk2" accent1="accent1" accent2="accent2" accent3="accent3" accent4="accent4" accent5="accent5" accent6="accent6" hlink="hlink" folHlink="folHlink"/>
  <p:sldLayoutIdLst>
    <p:sldLayoutId id="2147483673" r:id="rId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wipe(left)">
                                      <p:cBhvr>
                                        <p:cTn id="11" dur="500"/>
                                        <p:tgtEl>
                                          <p:spTgt spid="1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wipe(left)">
                                      <p:cBhvr>
                                        <p:cTn id="15" dur="500"/>
                                        <p:tgtEl>
                                          <p:spTgt spid="1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wipe(left)">
                                      <p:cBhvr>
                                        <p:cTn id="19" dur="500"/>
                                        <p:tgtEl>
                                          <p:spTgt spid="1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wipe(left)">
                                      <p:cBhvr>
                                        <p:cTn id="23"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hf hdr="0" dt="0"/>
  <p:txStyles>
    <p:titleStyle>
      <a:lvl1pPr algn="l" rtl="0" eaLnBrk="0" fontAlgn="base" hangingPunct="0">
        <a:spcBef>
          <a:spcPct val="0"/>
        </a:spcBef>
        <a:spcAft>
          <a:spcPct val="0"/>
        </a:spcAft>
        <a:defRPr sz="3400">
          <a:solidFill>
            <a:schemeClr val="tx1"/>
          </a:solidFill>
          <a:latin typeface="+mj-lt"/>
          <a:ea typeface="+mj-ea"/>
          <a:cs typeface="+mj-cs"/>
        </a:defRPr>
      </a:lvl1pPr>
      <a:lvl2pPr algn="l" rtl="0" eaLnBrk="0" fontAlgn="base" hangingPunct="0">
        <a:spcBef>
          <a:spcPct val="0"/>
        </a:spcBef>
        <a:spcAft>
          <a:spcPct val="0"/>
        </a:spcAft>
        <a:defRPr sz="3400">
          <a:solidFill>
            <a:schemeClr val="tx1"/>
          </a:solidFill>
          <a:latin typeface="Arial" pitchFamily="34" charset="0"/>
        </a:defRPr>
      </a:lvl2pPr>
      <a:lvl3pPr algn="l" rtl="0" eaLnBrk="0" fontAlgn="base" hangingPunct="0">
        <a:spcBef>
          <a:spcPct val="0"/>
        </a:spcBef>
        <a:spcAft>
          <a:spcPct val="0"/>
        </a:spcAft>
        <a:defRPr sz="3400">
          <a:solidFill>
            <a:schemeClr val="tx1"/>
          </a:solidFill>
          <a:latin typeface="Arial" pitchFamily="34" charset="0"/>
        </a:defRPr>
      </a:lvl3pPr>
      <a:lvl4pPr algn="l" rtl="0" eaLnBrk="0" fontAlgn="base" hangingPunct="0">
        <a:spcBef>
          <a:spcPct val="0"/>
        </a:spcBef>
        <a:spcAft>
          <a:spcPct val="0"/>
        </a:spcAft>
        <a:defRPr sz="3400">
          <a:solidFill>
            <a:schemeClr val="tx1"/>
          </a:solidFill>
          <a:latin typeface="Arial" pitchFamily="34" charset="0"/>
        </a:defRPr>
      </a:lvl4pPr>
      <a:lvl5pPr algn="l" rtl="0" eaLnBrk="0" fontAlgn="base" hangingPunct="0">
        <a:spcBef>
          <a:spcPct val="0"/>
        </a:spcBef>
        <a:spcAft>
          <a:spcPct val="0"/>
        </a:spcAft>
        <a:defRPr sz="3400">
          <a:solidFill>
            <a:schemeClr val="tx1"/>
          </a:solidFill>
          <a:latin typeface="Arial" pitchFamily="34" charset="0"/>
        </a:defRPr>
      </a:lvl5pPr>
      <a:lvl6pPr marL="457200" algn="l" rtl="0" fontAlgn="base">
        <a:spcBef>
          <a:spcPct val="0"/>
        </a:spcBef>
        <a:spcAft>
          <a:spcPct val="0"/>
        </a:spcAft>
        <a:defRPr sz="3400">
          <a:solidFill>
            <a:srgbClr val="990000"/>
          </a:solidFill>
          <a:latin typeface="Arial" pitchFamily="34" charset="0"/>
        </a:defRPr>
      </a:lvl6pPr>
      <a:lvl7pPr marL="914400" algn="l" rtl="0" fontAlgn="base">
        <a:spcBef>
          <a:spcPct val="0"/>
        </a:spcBef>
        <a:spcAft>
          <a:spcPct val="0"/>
        </a:spcAft>
        <a:defRPr sz="3400">
          <a:solidFill>
            <a:srgbClr val="990000"/>
          </a:solidFill>
          <a:latin typeface="Arial" pitchFamily="34" charset="0"/>
        </a:defRPr>
      </a:lvl7pPr>
      <a:lvl8pPr marL="1371600" algn="l" rtl="0" fontAlgn="base">
        <a:spcBef>
          <a:spcPct val="0"/>
        </a:spcBef>
        <a:spcAft>
          <a:spcPct val="0"/>
        </a:spcAft>
        <a:defRPr sz="3400">
          <a:solidFill>
            <a:srgbClr val="990000"/>
          </a:solidFill>
          <a:latin typeface="Arial" pitchFamily="34" charset="0"/>
        </a:defRPr>
      </a:lvl8pPr>
      <a:lvl9pPr marL="1828800" algn="l" rtl="0" fontAlgn="base">
        <a:spcBef>
          <a:spcPct val="0"/>
        </a:spcBef>
        <a:spcAft>
          <a:spcPct val="0"/>
        </a:spcAft>
        <a:defRPr sz="34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1" Type="http://schemas.openxmlformats.org/officeDocument/2006/relationships/slideLayout" Target="../slideLayouts/slideLayout3.xml"/><Relationship Id="rId2" Type="http://schemas.openxmlformats.org/officeDocument/2006/relationships/image" Target="../media/image29.tiff"/></Relationships>
</file>

<file path=ppt/slides/_rels/slide17.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5" Type="http://schemas.openxmlformats.org/officeDocument/2006/relationships/image" Target="../media/image31.tiff"/><Relationship Id="rId1" Type="http://schemas.openxmlformats.org/officeDocument/2006/relationships/slideLayout" Target="../slideLayouts/slideLayout3.xml"/><Relationship Id="rId2" Type="http://schemas.openxmlformats.org/officeDocument/2006/relationships/image" Target="../media/image3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tiff"/><Relationship Id="rId5" Type="http://schemas.openxmlformats.org/officeDocument/2006/relationships/image" Target="../media/image39.tiff"/><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 Id="rId3" Type="http://schemas.openxmlformats.org/officeDocument/2006/relationships/image" Target="../media/image27.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hyperlink" Target="../../../../../../Program%20Files/TurningPoint/2003/Questions.html" TargetMode="External"/><Relationship Id="rId1" Type="http://schemas.openxmlformats.org/officeDocument/2006/relationships/tags" Target="../tags/tag1.xml"/><Relationship Id="rId2"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2133600" y="3429000"/>
            <a:ext cx="7010399" cy="2362200"/>
          </a:xfrm>
        </p:spPr>
        <p:txBody>
          <a:bodyPr/>
          <a:lstStyle/>
          <a:p>
            <a:pPr>
              <a:defRPr/>
            </a:pPr>
            <a:r>
              <a:rPr lang="en-US" sz="5400" dirty="0"/>
              <a:t>Measuring the </a:t>
            </a:r>
            <a:endParaRPr lang="en-US" sz="5400" dirty="0" smtClean="0"/>
          </a:p>
          <a:p>
            <a:pPr>
              <a:defRPr/>
            </a:pPr>
            <a:r>
              <a:rPr lang="en-US" sz="5400" dirty="0" smtClean="0"/>
              <a:t>Cost </a:t>
            </a:r>
            <a:r>
              <a:rPr lang="en-US" sz="5400" dirty="0"/>
              <a:t>of Living</a:t>
            </a:r>
          </a:p>
        </p:txBody>
      </p:sp>
      <p:sp>
        <p:nvSpPr>
          <p:cNvPr id="11" name="Text Placeholder 10"/>
          <p:cNvSpPr>
            <a:spLocks noGrp="1"/>
          </p:cNvSpPr>
          <p:nvPr>
            <p:ph type="body" sz="quarter" idx="16"/>
          </p:nvPr>
        </p:nvSpPr>
        <p:spPr/>
        <p:txBody>
          <a:bodyPr/>
          <a:lstStyle/>
          <a:p>
            <a:r>
              <a:rPr lang="en-US" dirty="0" smtClean="0"/>
              <a:t>CHAPTER</a:t>
            </a:r>
          </a:p>
          <a:p>
            <a:r>
              <a:rPr lang="en-US" sz="6600" dirty="0" smtClean="0">
                <a:solidFill>
                  <a:schemeClr val="tx2"/>
                </a:solidFill>
                <a:latin typeface="Cambria Math" panose="02040503050406030204" pitchFamily="18" charset="0"/>
                <a:ea typeface="Cambria Math" panose="02040503050406030204" pitchFamily="18" charset="0"/>
              </a:rPr>
              <a:t>24</a:t>
            </a:r>
            <a:endParaRPr lang="en-US" sz="6600" dirty="0">
              <a:solidFill>
                <a:schemeClr val="tx2"/>
              </a:solidFill>
              <a:latin typeface="Cambria Math" panose="02040503050406030204" pitchFamily="18" charset="0"/>
              <a:ea typeface="Cambria Math" panose="02040503050406030204" pitchFamily="18" charset="0"/>
            </a:endParaRPr>
          </a:p>
        </p:txBody>
      </p:sp>
      <p:sp>
        <p:nvSpPr>
          <p:cNvPr id="5" name="Footer Placeholder 4"/>
          <p:cNvSpPr>
            <a:spLocks noGrp="1"/>
          </p:cNvSpPr>
          <p:nvPr>
            <p:ph type="ftr" sz="quarter" idx="15"/>
          </p:nvPr>
        </p:nvSpPr>
        <p:spPr/>
        <p:txBody>
          <a:bodyPr/>
          <a:lstStyle/>
          <a:p>
            <a:pPr>
              <a:defRPr/>
            </a:pPr>
            <a:r>
              <a:rPr lang="en-US" dirty="0" smtClean="0">
                <a:solidFill>
                  <a:srgbClr val="FFFFFF"/>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FFFFFF"/>
              </a:solidFill>
            </a:endParaRPr>
          </a:p>
        </p:txBody>
      </p:sp>
      <p:sp>
        <p:nvSpPr>
          <p:cNvPr id="6" name="Slide Number Placeholder 5"/>
          <p:cNvSpPr>
            <a:spLocks noGrp="1"/>
          </p:cNvSpPr>
          <p:nvPr>
            <p:ph type="sldNum" sz="quarter" idx="14"/>
          </p:nvPr>
        </p:nvSpPr>
        <p:spPr/>
        <p:txBody>
          <a:bodyPr/>
          <a:lstStyle/>
          <a:p>
            <a:pPr>
              <a:defRPr/>
            </a:pPr>
            <a:fld id="{CABCAE2A-3771-4BE5-9C85-74C66AABFB75}" type="slidenum">
              <a:rPr lang="en-US" smtClean="0">
                <a:solidFill>
                  <a:srgbClr val="FFFFFF"/>
                </a:solidFill>
              </a:rPr>
              <a:pPr>
                <a:defRPr/>
              </a:pPr>
              <a:t>1</a:t>
            </a:fld>
            <a:endParaRPr lang="en-US" dirty="0">
              <a:solidFill>
                <a:srgbClr val="FFFFFF"/>
              </a:solidFill>
            </a:endParaRPr>
          </a:p>
        </p:txBody>
      </p:sp>
    </p:spTree>
    <p:extLst>
      <p:ext uri="{BB962C8B-B14F-4D97-AF65-F5344CB8AC3E}">
        <p14:creationId xmlns:p14="http://schemas.microsoft.com/office/powerpoint/2010/main" val="296230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wipe(left)">
                                      <p:cBhvr>
                                        <p:cTn id="11"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a:t>
            </a:r>
            <a:r>
              <a:rPr lang="en-US" dirty="0" smtClean="0">
                <a:solidFill>
                  <a:schemeClr val="accent6">
                    <a:lumMod val="50000"/>
                  </a:schemeClr>
                </a:solidFill>
              </a:rPr>
              <a:t>1</a:t>
            </a:r>
            <a:r>
              <a:rPr lang="en-US" dirty="0">
                <a:solidFill>
                  <a:schemeClr val="accent6">
                    <a:lumMod val="50000"/>
                  </a:schemeClr>
                </a:solidFill>
              </a:rPr>
              <a:t>		</a:t>
            </a:r>
            <a:r>
              <a:rPr lang="en-US" dirty="0" smtClean="0">
                <a:solidFill>
                  <a:srgbClr val="AE1221"/>
                </a:solidFill>
              </a:rPr>
              <a:t>Calculating the CPI</a:t>
            </a:r>
            <a:endParaRPr lang="en-US" dirty="0"/>
          </a:p>
        </p:txBody>
      </p:sp>
      <p:sp>
        <p:nvSpPr>
          <p:cNvPr id="3" name="Content Placeholder 2"/>
          <p:cNvSpPr>
            <a:spLocks noGrp="1"/>
          </p:cNvSpPr>
          <p:nvPr>
            <p:ph idx="1"/>
          </p:nvPr>
        </p:nvSpPr>
        <p:spPr>
          <a:xfrm>
            <a:off x="304800" y="762000"/>
            <a:ext cx="8686800" cy="5686425"/>
          </a:xfrm>
        </p:spPr>
        <p:txBody>
          <a:bodyPr>
            <a:noAutofit/>
          </a:bodyPr>
          <a:lstStyle/>
          <a:p>
            <a:pPr marL="0" indent="0">
              <a:buNone/>
            </a:pPr>
            <a:r>
              <a:rPr lang="en-US" dirty="0">
                <a:solidFill>
                  <a:schemeClr val="accent6">
                    <a:lumMod val="50000"/>
                  </a:schemeClr>
                </a:solidFill>
              </a:rPr>
              <a:t>CPI basket:  </a:t>
            </a:r>
            <a:br>
              <a:rPr lang="en-US" dirty="0">
                <a:solidFill>
                  <a:schemeClr val="accent6">
                    <a:lumMod val="50000"/>
                  </a:schemeClr>
                </a:solidFill>
              </a:rPr>
            </a:br>
            <a:r>
              <a:rPr lang="en-US" dirty="0">
                <a:solidFill>
                  <a:schemeClr val="accent6">
                    <a:lumMod val="50000"/>
                  </a:schemeClr>
                </a:solidFill>
              </a:rPr>
              <a:t>   {10 </a:t>
            </a:r>
            <a:r>
              <a:rPr lang="en-US" dirty="0" err="1">
                <a:solidFill>
                  <a:schemeClr val="accent6">
                    <a:lumMod val="50000"/>
                  </a:schemeClr>
                </a:solidFill>
              </a:rPr>
              <a:t>lbs</a:t>
            </a:r>
            <a:r>
              <a:rPr lang="en-US" dirty="0">
                <a:solidFill>
                  <a:schemeClr val="accent6">
                    <a:lumMod val="50000"/>
                  </a:schemeClr>
                </a:solidFill>
              </a:rPr>
              <a:t> beef, </a:t>
            </a:r>
            <a:br>
              <a:rPr lang="en-US" dirty="0">
                <a:solidFill>
                  <a:schemeClr val="accent6">
                    <a:lumMod val="50000"/>
                  </a:schemeClr>
                </a:solidFill>
              </a:rPr>
            </a:br>
            <a:r>
              <a:rPr lang="en-US" dirty="0">
                <a:solidFill>
                  <a:schemeClr val="accent6">
                    <a:lumMod val="50000"/>
                  </a:schemeClr>
                </a:solidFill>
              </a:rPr>
              <a:t>     20 </a:t>
            </a:r>
            <a:r>
              <a:rPr lang="en-US" dirty="0" err="1">
                <a:solidFill>
                  <a:schemeClr val="accent6">
                    <a:lumMod val="50000"/>
                  </a:schemeClr>
                </a:solidFill>
              </a:rPr>
              <a:t>lbs</a:t>
            </a:r>
            <a:r>
              <a:rPr lang="en-US" dirty="0">
                <a:solidFill>
                  <a:schemeClr val="accent6">
                    <a:lumMod val="50000"/>
                  </a:schemeClr>
                </a:solidFill>
              </a:rPr>
              <a:t> chicken}</a:t>
            </a:r>
          </a:p>
          <a:p>
            <a:pPr marL="0" indent="0">
              <a:buNone/>
            </a:pPr>
            <a:r>
              <a:rPr lang="en-US" dirty="0">
                <a:solidFill>
                  <a:schemeClr val="accent6">
                    <a:lumMod val="50000"/>
                  </a:schemeClr>
                </a:solidFill>
              </a:rPr>
              <a:t>The CPI basket </a:t>
            </a:r>
            <a:endParaRPr lang="en-US" dirty="0" smtClean="0">
              <a:solidFill>
                <a:schemeClr val="accent6">
                  <a:lumMod val="50000"/>
                </a:schemeClr>
              </a:solidFill>
            </a:endParaRPr>
          </a:p>
          <a:p>
            <a:pPr marL="0" indent="0">
              <a:buNone/>
            </a:pPr>
            <a:r>
              <a:rPr lang="en-US" dirty="0" smtClean="0">
                <a:solidFill>
                  <a:schemeClr val="accent6">
                    <a:lumMod val="50000"/>
                  </a:schemeClr>
                </a:solidFill>
              </a:rPr>
              <a:t>cost </a:t>
            </a:r>
            <a:r>
              <a:rPr lang="en-US" dirty="0">
                <a:solidFill>
                  <a:schemeClr val="accent6">
                    <a:lumMod val="50000"/>
                  </a:schemeClr>
                </a:solidFill>
              </a:rPr>
              <a:t>$</a:t>
            </a:r>
            <a:r>
              <a:rPr lang="en-US" dirty="0" smtClean="0">
                <a:solidFill>
                  <a:schemeClr val="accent6">
                    <a:lumMod val="50000"/>
                  </a:schemeClr>
                </a:solidFill>
              </a:rPr>
              <a:t>120 in 2014, </a:t>
            </a:r>
          </a:p>
          <a:p>
            <a:pPr marL="0" indent="0">
              <a:buNone/>
            </a:pPr>
            <a:r>
              <a:rPr lang="en-US" dirty="0" smtClean="0">
                <a:solidFill>
                  <a:schemeClr val="accent6">
                    <a:lumMod val="50000"/>
                  </a:schemeClr>
                </a:solidFill>
              </a:rPr>
              <a:t>the </a:t>
            </a:r>
            <a:r>
              <a:rPr lang="en-US" dirty="0">
                <a:solidFill>
                  <a:schemeClr val="accent6">
                    <a:lumMod val="50000"/>
                  </a:schemeClr>
                </a:solidFill>
              </a:rPr>
              <a:t>base year</a:t>
            </a:r>
            <a:r>
              <a:rPr lang="en-US" dirty="0" smtClean="0">
                <a:solidFill>
                  <a:schemeClr val="accent6">
                    <a:lumMod val="50000"/>
                  </a:schemeClr>
                </a:solidFill>
              </a:rPr>
              <a:t>.</a:t>
            </a:r>
          </a:p>
          <a:p>
            <a:pPr marL="514350" indent="-514350">
              <a:lnSpc>
                <a:spcPct val="105000"/>
              </a:lnSpc>
              <a:spcBef>
                <a:spcPct val="70000"/>
              </a:spcBef>
              <a:buClr>
                <a:srgbClr val="C00000"/>
              </a:buClr>
              <a:buFont typeface="+mj-lt"/>
              <a:buAutoNum type="alphaUcPeriod"/>
            </a:pPr>
            <a:r>
              <a:rPr lang="en-US" dirty="0" smtClean="0">
                <a:solidFill>
                  <a:schemeClr val="tx1"/>
                </a:solidFill>
                <a:cs typeface="Arial"/>
              </a:rPr>
              <a:t>Compute </a:t>
            </a:r>
            <a:r>
              <a:rPr lang="en-US" dirty="0">
                <a:solidFill>
                  <a:schemeClr val="tx1"/>
                </a:solidFill>
                <a:cs typeface="Arial"/>
              </a:rPr>
              <a:t>the CPI in 2015.</a:t>
            </a:r>
          </a:p>
          <a:p>
            <a:pPr marL="514350" indent="-514350">
              <a:lnSpc>
                <a:spcPct val="105000"/>
              </a:lnSpc>
              <a:spcBef>
                <a:spcPct val="70000"/>
              </a:spcBef>
              <a:buClr>
                <a:srgbClr val="C00000"/>
              </a:buClr>
              <a:buFont typeface="+mj-lt"/>
              <a:buAutoNum type="alphaUcPeriod"/>
            </a:pPr>
            <a:r>
              <a:rPr lang="en-US" dirty="0" smtClean="0">
                <a:solidFill>
                  <a:schemeClr val="tx1"/>
                </a:solidFill>
                <a:cs typeface="Arial"/>
              </a:rPr>
              <a:t>What </a:t>
            </a:r>
            <a:r>
              <a:rPr lang="en-US" dirty="0">
                <a:solidFill>
                  <a:schemeClr val="tx1"/>
                </a:solidFill>
                <a:cs typeface="Arial"/>
              </a:rPr>
              <a:t>was the CPI inflation rate from 2015–2016?</a:t>
            </a:r>
          </a:p>
          <a:p>
            <a:pPr marL="0" indent="0">
              <a:buNone/>
            </a:pPr>
            <a:endParaRPr lang="en-US" dirty="0">
              <a:solidFill>
                <a:schemeClr val="accent6">
                  <a:lumMod val="50000"/>
                </a:schemeClr>
              </a:solidFill>
            </a:endParaRP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10</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6" name="Group 139"/>
          <p:cNvGraphicFramePr>
            <a:graphicFrameLocks noGrp="1"/>
          </p:cNvGraphicFramePr>
          <p:nvPr>
            <p:extLst>
              <p:ext uri="{D42A27DB-BD31-4B8C-83A1-F6EECF244321}">
                <p14:modId xmlns:p14="http://schemas.microsoft.com/office/powerpoint/2010/main" val="847890693"/>
              </p:ext>
            </p:extLst>
          </p:nvPr>
        </p:nvGraphicFramePr>
        <p:xfrm>
          <a:off x="4800600" y="868363"/>
          <a:ext cx="3800475" cy="2754313"/>
        </p:xfrm>
        <a:graphic>
          <a:graphicData uri="http://schemas.openxmlformats.org/drawingml/2006/table">
            <a:tbl>
              <a:tblPr/>
              <a:tblGrid>
                <a:gridCol w="1196975"/>
                <a:gridCol w="1206500"/>
                <a:gridCol w="1397000"/>
              </a:tblGrid>
              <a:tr h="10033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dirty="0" smtClean="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smtClean="0">
                          <a:ln>
                            <a:noFill/>
                          </a:ln>
                          <a:solidFill>
                            <a:schemeClr val="tx1"/>
                          </a:solidFill>
                          <a:effectLst/>
                          <a:latin typeface="Arial" charset="0"/>
                        </a:rPr>
                        <a:t>price of beef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smtClean="0">
                          <a:ln>
                            <a:noFill/>
                          </a:ln>
                          <a:solidFill>
                            <a:schemeClr val="tx1"/>
                          </a:solidFill>
                          <a:effectLst/>
                          <a:latin typeface="Arial" charset="0"/>
                        </a:rPr>
                        <a:t>price of chicken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2613">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42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42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201155594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the CPI’s Basket?</a:t>
            </a:r>
          </a:p>
        </p:txBody>
      </p:sp>
      <p:sp>
        <p:nvSpPr>
          <p:cNvPr id="4" name="Slide Number Placeholder 3"/>
          <p:cNvSpPr>
            <a:spLocks noGrp="1"/>
          </p:cNvSpPr>
          <p:nvPr>
            <p:ph type="sldNum" sz="quarter" idx="13"/>
          </p:nvPr>
        </p:nvSpPr>
        <p:spPr/>
        <p:txBody>
          <a:bodyPr/>
          <a:lstStyle/>
          <a:p>
            <a:pPr>
              <a:defRPr/>
            </a:pPr>
            <a:fld id="{2F37425F-5E17-4209-B948-B5CE2119E408}" type="slidenum">
              <a:rPr lang="en-US" smtClean="0"/>
              <a:pPr>
                <a:defRPr/>
              </a:pPr>
              <a:t>11</a:t>
            </a:fld>
            <a:endParaRPr lang="en-US" dirty="0"/>
          </a:p>
        </p:txBody>
      </p:sp>
      <p:sp>
        <p:nvSpPr>
          <p:cNvPr id="5" name="Footer Placeholder 4"/>
          <p:cNvSpPr>
            <a:spLocks noGrp="1"/>
          </p:cNvSpPr>
          <p:nvPr>
            <p:ph type="ftr" sz="quarter" idx="14"/>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707" y="838200"/>
            <a:ext cx="7580586" cy="5053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220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left)">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kumimoji="1" lang="en-GB" altLang="zh-CN" dirty="0" smtClean="0"/>
              <a:t>Producer Price Index</a:t>
            </a:r>
            <a:endParaRPr kumimoji="1" lang="zh-CN" altLang="en-US" dirty="0"/>
          </a:p>
        </p:txBody>
      </p:sp>
      <p:sp>
        <p:nvSpPr>
          <p:cNvPr id="9" name="内容占位符 8"/>
          <p:cNvSpPr>
            <a:spLocks noGrp="1"/>
          </p:cNvSpPr>
          <p:nvPr>
            <p:ph idx="1"/>
          </p:nvPr>
        </p:nvSpPr>
        <p:spPr/>
        <p:txBody>
          <a:bodyPr/>
          <a:lstStyle/>
          <a:p>
            <a:r>
              <a:rPr kumimoji="1" lang="en-US" altLang="zh-CN" dirty="0" smtClean="0">
                <a:solidFill>
                  <a:schemeClr val="tx1"/>
                </a:solidFill>
              </a:rPr>
              <a:t>PPI</a:t>
            </a:r>
            <a:r>
              <a:rPr kumimoji="1" lang="zh-CN" altLang="en-US" dirty="0" smtClean="0">
                <a:solidFill>
                  <a:schemeClr val="tx1"/>
                </a:solidFill>
              </a:rPr>
              <a:t> </a:t>
            </a:r>
            <a:r>
              <a:rPr kumimoji="1" lang="en-US" altLang="zh-CN" dirty="0" smtClean="0">
                <a:solidFill>
                  <a:schemeClr val="tx1"/>
                </a:solidFill>
              </a:rPr>
              <a:t>measures the cost of a basket of goods and services </a:t>
            </a:r>
            <a:r>
              <a:rPr kumimoji="1" lang="en-US" altLang="zh-CN" dirty="0" smtClean="0">
                <a:solidFill>
                  <a:srgbClr val="C00000"/>
                </a:solidFill>
              </a:rPr>
              <a:t>bought by firms </a:t>
            </a:r>
            <a:r>
              <a:rPr kumimoji="1" lang="en-US" altLang="zh-CN" dirty="0" smtClean="0">
                <a:solidFill>
                  <a:schemeClr val="tx1"/>
                </a:solidFill>
              </a:rPr>
              <a:t>rather than consumers.</a:t>
            </a:r>
          </a:p>
          <a:p>
            <a:r>
              <a:rPr kumimoji="1" lang="en-GB" altLang="zh-CN" dirty="0" smtClean="0">
                <a:solidFill>
                  <a:schemeClr val="tx1"/>
                </a:solidFill>
              </a:rPr>
              <a:t>Firms eventually </a:t>
            </a:r>
            <a:r>
              <a:rPr kumimoji="1" lang="en-GB" altLang="zh-CN" dirty="0" smtClean="0">
                <a:solidFill>
                  <a:srgbClr val="C00000"/>
                </a:solidFill>
              </a:rPr>
              <a:t>pass on their costs to consumers</a:t>
            </a:r>
            <a:r>
              <a:rPr kumimoji="1" lang="en-GB" altLang="zh-CN" dirty="0" smtClean="0">
                <a:solidFill>
                  <a:schemeClr val="tx1"/>
                </a:solidFill>
              </a:rPr>
              <a:t> in the form of higher consumer prices, so </a:t>
            </a:r>
            <a:r>
              <a:rPr kumimoji="1" lang="en-US" altLang="zh-CN" dirty="0" smtClean="0">
                <a:solidFill>
                  <a:srgbClr val="C00000"/>
                </a:solidFill>
              </a:rPr>
              <a:t>PPI</a:t>
            </a:r>
            <a:r>
              <a:rPr kumimoji="1" lang="zh-CN" altLang="en-US" dirty="0" smtClean="0">
                <a:solidFill>
                  <a:schemeClr val="tx1"/>
                </a:solidFill>
              </a:rPr>
              <a:t> </a:t>
            </a:r>
            <a:r>
              <a:rPr kumimoji="1" lang="en-US" altLang="zh-CN" dirty="0" smtClean="0">
                <a:solidFill>
                  <a:schemeClr val="tx1"/>
                </a:solidFill>
              </a:rPr>
              <a:t>are</a:t>
            </a:r>
            <a:r>
              <a:rPr kumimoji="1" lang="zh-CN" altLang="en-US" dirty="0" smtClean="0">
                <a:solidFill>
                  <a:schemeClr val="tx1"/>
                </a:solidFill>
              </a:rPr>
              <a:t> </a:t>
            </a:r>
            <a:r>
              <a:rPr kumimoji="1" lang="en-US" altLang="zh-CN" dirty="0" smtClean="0">
                <a:solidFill>
                  <a:schemeClr val="tx1"/>
                </a:solidFill>
              </a:rPr>
              <a:t>often thought to be useful in </a:t>
            </a:r>
            <a:r>
              <a:rPr kumimoji="1" lang="en-US" altLang="zh-CN" dirty="0" smtClean="0">
                <a:solidFill>
                  <a:srgbClr val="C00000"/>
                </a:solidFill>
              </a:rPr>
              <a:t>predicting changes in the CPI</a:t>
            </a:r>
            <a:r>
              <a:rPr kumimoji="1" lang="en-US" altLang="zh-CN" dirty="0" smtClean="0">
                <a:solidFill>
                  <a:schemeClr val="tx1"/>
                </a:solidFill>
              </a:rPr>
              <a:t>.</a:t>
            </a:r>
            <a:endParaRPr kumimoji="1" lang="zh-CN" altLang="en-US" dirty="0">
              <a:solidFill>
                <a:schemeClr val="tx1"/>
              </a:solidFill>
            </a:endParaRPr>
          </a:p>
        </p:txBody>
      </p:sp>
      <p:sp>
        <p:nvSpPr>
          <p:cNvPr id="4" name="幻灯片编号占位符 3"/>
          <p:cNvSpPr>
            <a:spLocks noGrp="1"/>
          </p:cNvSpPr>
          <p:nvPr>
            <p:ph type="sldNum" sz="quarter" idx="10"/>
          </p:nvPr>
        </p:nvSpPr>
        <p:spPr/>
        <p:txBody>
          <a:bodyPr/>
          <a:lstStyle/>
          <a:p>
            <a:pPr>
              <a:defRPr/>
            </a:pPr>
            <a:fld id="{2F37425F-5E17-4209-B948-B5CE2119E408}" type="slidenum">
              <a:rPr lang="en-US" smtClean="0"/>
              <a:pPr>
                <a:defRPr/>
              </a:pPr>
              <a:t>12</a:t>
            </a:fld>
            <a:endParaRPr lang="en-US" dirty="0"/>
          </a:p>
        </p:txBody>
      </p:sp>
      <p:sp>
        <p:nvSpPr>
          <p:cNvPr id="5" name="页脚占位符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49619509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a:t>
            </a:r>
            <a:r>
              <a:rPr lang="en-US" dirty="0" smtClean="0">
                <a:solidFill>
                  <a:schemeClr val="accent6">
                    <a:lumMod val="50000"/>
                  </a:schemeClr>
                </a:solidFill>
              </a:rPr>
              <a:t>2</a:t>
            </a:r>
            <a:r>
              <a:rPr lang="en-US" dirty="0">
                <a:solidFill>
                  <a:schemeClr val="accent6">
                    <a:lumMod val="50000"/>
                  </a:schemeClr>
                </a:solidFill>
              </a:rPr>
              <a:t>		</a:t>
            </a:r>
            <a:r>
              <a:rPr lang="en-US" dirty="0">
                <a:solidFill>
                  <a:srgbClr val="AE1221"/>
                </a:solidFill>
              </a:rPr>
              <a:t>Substitution bias</a:t>
            </a:r>
            <a:endParaRPr lang="en-US" dirty="0"/>
          </a:p>
        </p:txBody>
      </p:sp>
      <p:sp>
        <p:nvSpPr>
          <p:cNvPr id="3" name="Content Placeholder 2"/>
          <p:cNvSpPr>
            <a:spLocks noGrp="1"/>
          </p:cNvSpPr>
          <p:nvPr>
            <p:ph idx="1"/>
          </p:nvPr>
        </p:nvSpPr>
        <p:spPr>
          <a:xfrm>
            <a:off x="304800" y="762000"/>
            <a:ext cx="8686800" cy="5686425"/>
          </a:xfrm>
        </p:spPr>
        <p:txBody>
          <a:bodyPr>
            <a:noAutofit/>
          </a:bodyPr>
          <a:lstStyle/>
          <a:p>
            <a:pPr marL="0" indent="0">
              <a:buNone/>
            </a:pPr>
            <a:r>
              <a:rPr lang="en-US" sz="2800" dirty="0">
                <a:solidFill>
                  <a:schemeClr val="accent6">
                    <a:lumMod val="50000"/>
                  </a:schemeClr>
                </a:solidFill>
              </a:rPr>
              <a:t>CPI basket:</a:t>
            </a:r>
            <a:br>
              <a:rPr lang="en-US" sz="2800" dirty="0">
                <a:solidFill>
                  <a:schemeClr val="accent6">
                    <a:lumMod val="50000"/>
                  </a:schemeClr>
                </a:solidFill>
              </a:rPr>
            </a:br>
            <a:r>
              <a:rPr lang="en-US" sz="2800" dirty="0">
                <a:solidFill>
                  <a:schemeClr val="accent6">
                    <a:lumMod val="50000"/>
                  </a:schemeClr>
                </a:solidFill>
              </a:rPr>
              <a:t>  {10 </a:t>
            </a:r>
            <a:r>
              <a:rPr lang="en-US" sz="2800" dirty="0" err="1">
                <a:solidFill>
                  <a:schemeClr val="accent6">
                    <a:lumMod val="50000"/>
                  </a:schemeClr>
                </a:solidFill>
              </a:rPr>
              <a:t>lbs</a:t>
            </a:r>
            <a:r>
              <a:rPr lang="en-US" sz="2800" dirty="0">
                <a:solidFill>
                  <a:schemeClr val="accent6">
                    <a:lumMod val="50000"/>
                  </a:schemeClr>
                </a:solidFill>
              </a:rPr>
              <a:t> beef, </a:t>
            </a:r>
            <a:br>
              <a:rPr lang="en-US" sz="2800" dirty="0">
                <a:solidFill>
                  <a:schemeClr val="accent6">
                    <a:lumMod val="50000"/>
                  </a:schemeClr>
                </a:solidFill>
              </a:rPr>
            </a:br>
            <a:r>
              <a:rPr lang="en-US" sz="2800" dirty="0">
                <a:solidFill>
                  <a:schemeClr val="accent6">
                    <a:lumMod val="50000"/>
                  </a:schemeClr>
                </a:solidFill>
              </a:rPr>
              <a:t>   20 </a:t>
            </a:r>
            <a:r>
              <a:rPr lang="en-US" sz="2800" dirty="0" err="1">
                <a:solidFill>
                  <a:schemeClr val="accent6">
                    <a:lumMod val="50000"/>
                  </a:schemeClr>
                </a:solidFill>
              </a:rPr>
              <a:t>lbs</a:t>
            </a:r>
            <a:r>
              <a:rPr lang="en-US" sz="2800" dirty="0">
                <a:solidFill>
                  <a:schemeClr val="accent6">
                    <a:lumMod val="50000"/>
                  </a:schemeClr>
                </a:solidFill>
              </a:rPr>
              <a:t> chicken}</a:t>
            </a:r>
          </a:p>
          <a:p>
            <a:pPr marL="0" indent="0">
              <a:buNone/>
            </a:pPr>
            <a:r>
              <a:rPr lang="en-US" sz="2800" dirty="0">
                <a:solidFill>
                  <a:schemeClr val="accent6">
                    <a:lumMod val="50000"/>
                  </a:schemeClr>
                </a:solidFill>
              </a:rPr>
              <a:t>In </a:t>
            </a:r>
            <a:r>
              <a:rPr lang="en-US" sz="2800" dirty="0" smtClean="0">
                <a:solidFill>
                  <a:schemeClr val="accent6">
                    <a:lumMod val="50000"/>
                  </a:schemeClr>
                </a:solidFill>
              </a:rPr>
              <a:t>2014 </a:t>
            </a:r>
            <a:r>
              <a:rPr lang="en-US" sz="2800" dirty="0">
                <a:solidFill>
                  <a:schemeClr val="accent6">
                    <a:lumMod val="50000"/>
                  </a:schemeClr>
                </a:solidFill>
              </a:rPr>
              <a:t>and </a:t>
            </a:r>
            <a:r>
              <a:rPr lang="en-US" sz="2800" dirty="0" smtClean="0">
                <a:solidFill>
                  <a:schemeClr val="accent6">
                    <a:lumMod val="50000"/>
                  </a:schemeClr>
                </a:solidFill>
              </a:rPr>
              <a:t>2015, </a:t>
            </a:r>
            <a:r>
              <a:rPr lang="en-US" sz="2800" dirty="0">
                <a:solidFill>
                  <a:schemeClr val="accent6">
                    <a:lumMod val="50000"/>
                  </a:schemeClr>
                </a:solidFill>
              </a:rPr>
              <a:t/>
            </a:r>
            <a:br>
              <a:rPr lang="en-US" sz="2800" dirty="0">
                <a:solidFill>
                  <a:schemeClr val="accent6">
                    <a:lumMod val="50000"/>
                  </a:schemeClr>
                </a:solidFill>
              </a:rPr>
            </a:br>
            <a:r>
              <a:rPr lang="en-US" sz="2800" dirty="0">
                <a:solidFill>
                  <a:schemeClr val="accent6">
                    <a:lumMod val="50000"/>
                  </a:schemeClr>
                </a:solidFill>
              </a:rPr>
              <a:t>households </a:t>
            </a:r>
            <a:br>
              <a:rPr lang="en-US" sz="2800" dirty="0">
                <a:solidFill>
                  <a:schemeClr val="accent6">
                    <a:lumMod val="50000"/>
                  </a:schemeClr>
                </a:solidFill>
              </a:rPr>
            </a:br>
            <a:r>
              <a:rPr lang="en-US" sz="2800" dirty="0">
                <a:solidFill>
                  <a:schemeClr val="accent6">
                    <a:lumMod val="50000"/>
                  </a:schemeClr>
                </a:solidFill>
              </a:rPr>
              <a:t>bought CPI basket.</a:t>
            </a:r>
          </a:p>
          <a:p>
            <a:pPr marL="0" indent="0">
              <a:buNone/>
            </a:pPr>
            <a:r>
              <a:rPr lang="en-US" sz="2800" dirty="0">
                <a:solidFill>
                  <a:schemeClr val="accent6">
                    <a:lumMod val="50000"/>
                  </a:schemeClr>
                </a:solidFill>
              </a:rPr>
              <a:t>In </a:t>
            </a:r>
            <a:r>
              <a:rPr lang="en-US" sz="2800" dirty="0" smtClean="0">
                <a:solidFill>
                  <a:schemeClr val="accent6">
                    <a:lumMod val="50000"/>
                  </a:schemeClr>
                </a:solidFill>
              </a:rPr>
              <a:t>2016,  </a:t>
            </a:r>
            <a:r>
              <a:rPr lang="en-US" sz="2800" dirty="0">
                <a:solidFill>
                  <a:schemeClr val="accent6">
                    <a:lumMod val="50000"/>
                  </a:schemeClr>
                </a:solidFill>
              </a:rPr>
              <a:t>households bought  {5 </a:t>
            </a:r>
            <a:r>
              <a:rPr lang="en-US" sz="2800" dirty="0" err="1">
                <a:solidFill>
                  <a:schemeClr val="accent6">
                    <a:lumMod val="50000"/>
                  </a:schemeClr>
                </a:solidFill>
              </a:rPr>
              <a:t>lbs</a:t>
            </a:r>
            <a:r>
              <a:rPr lang="en-US" sz="2800" dirty="0">
                <a:solidFill>
                  <a:schemeClr val="accent6">
                    <a:lumMod val="50000"/>
                  </a:schemeClr>
                </a:solidFill>
              </a:rPr>
              <a:t> beef, 25 </a:t>
            </a:r>
            <a:r>
              <a:rPr lang="en-US" sz="2800" dirty="0" err="1">
                <a:solidFill>
                  <a:schemeClr val="accent6">
                    <a:lumMod val="50000"/>
                  </a:schemeClr>
                </a:solidFill>
              </a:rPr>
              <a:t>lbs</a:t>
            </a:r>
            <a:r>
              <a:rPr lang="en-US" sz="2800" dirty="0">
                <a:solidFill>
                  <a:schemeClr val="accent6">
                    <a:lumMod val="50000"/>
                  </a:schemeClr>
                </a:solidFill>
              </a:rPr>
              <a:t> chicken</a:t>
            </a:r>
            <a:r>
              <a:rPr lang="en-US" sz="2800" dirty="0" smtClean="0">
                <a:solidFill>
                  <a:schemeClr val="accent6">
                    <a:lumMod val="50000"/>
                  </a:schemeClr>
                </a:solidFill>
              </a:rPr>
              <a:t>}.</a:t>
            </a:r>
          </a:p>
          <a:p>
            <a:pPr marL="514350" indent="-514350">
              <a:buClr>
                <a:srgbClr val="C00000"/>
              </a:buClr>
              <a:buFont typeface="+mj-lt"/>
              <a:buAutoNum type="alphaUcPeriod"/>
            </a:pPr>
            <a:r>
              <a:rPr lang="en-US" sz="2800" dirty="0" smtClean="0">
                <a:solidFill>
                  <a:schemeClr val="tx1"/>
                </a:solidFill>
              </a:rPr>
              <a:t>Compute </a:t>
            </a:r>
            <a:r>
              <a:rPr lang="en-US" sz="2800" dirty="0">
                <a:solidFill>
                  <a:schemeClr val="tx1"/>
                </a:solidFill>
              </a:rPr>
              <a:t>cost of the </a:t>
            </a:r>
            <a:r>
              <a:rPr lang="en-US" sz="2800" dirty="0" smtClean="0">
                <a:solidFill>
                  <a:schemeClr val="tx1"/>
                </a:solidFill>
              </a:rPr>
              <a:t>2016 </a:t>
            </a:r>
            <a:r>
              <a:rPr lang="en-US" sz="2800" dirty="0">
                <a:solidFill>
                  <a:schemeClr val="tx1"/>
                </a:solidFill>
              </a:rPr>
              <a:t>household basket.</a:t>
            </a:r>
          </a:p>
          <a:p>
            <a:pPr marL="514350" indent="-514350">
              <a:buClr>
                <a:srgbClr val="C00000"/>
              </a:buClr>
              <a:buFont typeface="+mj-lt"/>
              <a:buAutoNum type="alphaUcPeriod"/>
            </a:pPr>
            <a:r>
              <a:rPr lang="en-US" sz="2800" dirty="0" smtClean="0">
                <a:solidFill>
                  <a:schemeClr val="tx1"/>
                </a:solidFill>
              </a:rPr>
              <a:t>Compute </a:t>
            </a:r>
            <a:r>
              <a:rPr lang="en-US" sz="2800" dirty="0">
                <a:solidFill>
                  <a:schemeClr val="tx1"/>
                </a:solidFill>
              </a:rPr>
              <a:t>% increase in cost of household basket over </a:t>
            </a:r>
            <a:r>
              <a:rPr lang="en-US" sz="2800" dirty="0" smtClean="0">
                <a:solidFill>
                  <a:schemeClr val="tx1"/>
                </a:solidFill>
              </a:rPr>
              <a:t>2015–2016, </a:t>
            </a:r>
            <a:r>
              <a:rPr lang="en-US" sz="2800" dirty="0">
                <a:solidFill>
                  <a:schemeClr val="tx1"/>
                </a:solidFill>
              </a:rPr>
              <a:t>compare to CPI inflation rate</a:t>
            </a:r>
            <a:r>
              <a:rPr lang="en-US" sz="2800" dirty="0" smtClean="0">
                <a:solidFill>
                  <a:schemeClr val="tx1"/>
                </a:solidFill>
              </a:rPr>
              <a:t>.</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13</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6" name="Group 44"/>
          <p:cNvGraphicFramePr>
            <a:graphicFrameLocks noGrp="1"/>
          </p:cNvGraphicFramePr>
          <p:nvPr>
            <p:extLst>
              <p:ext uri="{D42A27DB-BD31-4B8C-83A1-F6EECF244321}">
                <p14:modId xmlns:p14="http://schemas.microsoft.com/office/powerpoint/2010/main" val="430620903"/>
              </p:ext>
            </p:extLst>
          </p:nvPr>
        </p:nvGraphicFramePr>
        <p:xfrm>
          <a:off x="3608388" y="838200"/>
          <a:ext cx="5202237" cy="2497485"/>
        </p:xfrm>
        <a:graphic>
          <a:graphicData uri="http://schemas.openxmlformats.org/drawingml/2006/table">
            <a:tbl>
              <a:tblPr/>
              <a:tblGrid>
                <a:gridCol w="1020762"/>
                <a:gridCol w="1031875"/>
                <a:gridCol w="1308100"/>
                <a:gridCol w="1841500"/>
              </a:tblGrid>
              <a:tr h="923286">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dirty="0" smtClean="0">
                        <a:ln>
                          <a:noFill/>
                        </a:ln>
                        <a:solidFill>
                          <a:schemeClr val="tx1"/>
                        </a:solidFill>
                        <a:effectLst/>
                        <a:latin typeface="Arial" charset="0"/>
                      </a:endParaRP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dirty="0" smtClean="0">
                          <a:ln>
                            <a:noFill/>
                          </a:ln>
                          <a:solidFill>
                            <a:schemeClr val="tx1"/>
                          </a:solidFill>
                          <a:effectLst/>
                          <a:latin typeface="Arial" charset="0"/>
                        </a:rPr>
                        <a:t>beef</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smtClean="0">
                          <a:ln>
                            <a:noFill/>
                          </a:ln>
                          <a:solidFill>
                            <a:schemeClr val="tx1"/>
                          </a:solidFill>
                          <a:effectLst/>
                          <a:latin typeface="Arial" charset="0"/>
                        </a:rPr>
                        <a:t>chicken</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smtClean="0">
                          <a:ln>
                            <a:noFill/>
                          </a:ln>
                          <a:solidFill>
                            <a:schemeClr val="tx1"/>
                          </a:solidFill>
                          <a:effectLst/>
                          <a:latin typeface="Arial" charset="0"/>
                        </a:rPr>
                        <a:t>cost of CPI basket</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20554">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2014</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$4</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$4</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$120</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735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2015</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$5</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$5</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$150</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45947">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2016</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$9</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$6</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$210</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370713238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dirty="0"/>
              <a:t>Problems with the CPI</a:t>
            </a:r>
            <a:endParaRPr lang="en-US" altLang="en-US" dirty="0" smtClean="0"/>
          </a:p>
        </p:txBody>
      </p:sp>
      <p:sp>
        <p:nvSpPr>
          <p:cNvPr id="10243" name="Content Placeholder 2"/>
          <p:cNvSpPr>
            <a:spLocks noGrp="1"/>
          </p:cNvSpPr>
          <p:nvPr>
            <p:ph idx="1"/>
          </p:nvPr>
        </p:nvSpPr>
        <p:spPr>
          <a:xfrm>
            <a:off x="277813" y="1025525"/>
            <a:ext cx="8713787" cy="5422900"/>
          </a:xfrm>
        </p:spPr>
        <p:txBody>
          <a:bodyPr/>
          <a:lstStyle/>
          <a:p>
            <a:pPr marL="514350" indent="-514350">
              <a:buFont typeface="+mj-lt"/>
              <a:buAutoNum type="arabicPeriod"/>
            </a:pPr>
            <a:r>
              <a:rPr lang="en-US" altLang="en-US" dirty="0"/>
              <a:t>Substitution </a:t>
            </a:r>
            <a:r>
              <a:rPr lang="en-US" altLang="en-US" dirty="0" smtClean="0"/>
              <a:t>Bias</a:t>
            </a:r>
          </a:p>
          <a:p>
            <a:pPr lvl="1"/>
            <a:r>
              <a:rPr lang="en-US" altLang="en-US" dirty="0"/>
              <a:t>Over time, some prices </a:t>
            </a:r>
            <a:r>
              <a:rPr lang="en-US" altLang="en-US" dirty="0">
                <a:solidFill>
                  <a:srgbClr val="C00000"/>
                </a:solidFill>
              </a:rPr>
              <a:t>rise faster </a:t>
            </a:r>
            <a:r>
              <a:rPr lang="en-US" altLang="en-US" dirty="0"/>
              <a:t>than </a:t>
            </a:r>
            <a:r>
              <a:rPr lang="en-US" altLang="en-US" dirty="0" smtClean="0"/>
              <a:t>others (</a:t>
            </a:r>
            <a:r>
              <a:rPr lang="en-US" altLang="en-US" dirty="0" err="1" smtClean="0"/>
              <a:t>eg</a:t>
            </a:r>
            <a:r>
              <a:rPr lang="en-US" altLang="en-US" dirty="0" smtClean="0"/>
              <a:t>. beef)</a:t>
            </a:r>
            <a:endParaRPr lang="en-US" altLang="en-US" dirty="0"/>
          </a:p>
          <a:p>
            <a:pPr lvl="1"/>
            <a:r>
              <a:rPr lang="en-US" altLang="en-US" dirty="0"/>
              <a:t>Consumers substitute </a:t>
            </a:r>
            <a:r>
              <a:rPr lang="en-US" altLang="en-US" dirty="0">
                <a:solidFill>
                  <a:srgbClr val="C00000"/>
                </a:solidFill>
              </a:rPr>
              <a:t>toward goods that become relatively cheaper</a:t>
            </a:r>
            <a:r>
              <a:rPr lang="en-US" altLang="en-US" dirty="0"/>
              <a:t>, mitigating the effects of price increases. </a:t>
            </a:r>
          </a:p>
          <a:p>
            <a:pPr lvl="1"/>
            <a:r>
              <a:rPr lang="en-US" altLang="en-US" dirty="0"/>
              <a:t>The CPI misses this substitution because it uses a fixed basket of goods. </a:t>
            </a:r>
          </a:p>
          <a:p>
            <a:pPr lvl="1"/>
            <a:r>
              <a:rPr lang="en-US" altLang="en-US" dirty="0"/>
              <a:t>Thus, the CPI </a:t>
            </a:r>
            <a:r>
              <a:rPr lang="en-US" altLang="en-US" dirty="0">
                <a:solidFill>
                  <a:srgbClr val="C00000"/>
                </a:solidFill>
              </a:rPr>
              <a:t>overstates</a:t>
            </a:r>
            <a:r>
              <a:rPr lang="en-US" altLang="en-US" dirty="0"/>
              <a:t> increases in the cost of living. </a:t>
            </a:r>
            <a:endParaRPr lang="en-US" altLang="en-US" dirty="0" smtClean="0"/>
          </a:p>
        </p:txBody>
      </p:sp>
      <p:sp>
        <p:nvSpPr>
          <p:cNvPr id="1024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105CB72F-DD80-4DF4-8BD8-139AEA535927}" type="slidenum">
              <a:rPr lang="en-US" altLang="en-US" sz="1200" smtClean="0">
                <a:solidFill>
                  <a:srgbClr val="002060"/>
                </a:solidFill>
              </a:rPr>
              <a:pPr algn="ctr" eaLnBrk="1" hangingPunct="1"/>
              <a:t>14</a:t>
            </a:fld>
            <a:endParaRPr lang="en-US" altLang="en-US" sz="1200" smtClean="0">
              <a:solidFill>
                <a:srgbClr val="002060"/>
              </a:solidFill>
            </a:endParaRPr>
          </a:p>
        </p:txBody>
      </p:sp>
      <p:sp>
        <p:nvSpPr>
          <p:cNvPr id="1024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75789507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Problems with the CPI</a:t>
            </a:r>
            <a:endParaRPr lang="en-US" dirty="0"/>
          </a:p>
        </p:txBody>
      </p:sp>
      <p:sp>
        <p:nvSpPr>
          <p:cNvPr id="3" name="Content Placeholder 2"/>
          <p:cNvSpPr>
            <a:spLocks noGrp="1"/>
          </p:cNvSpPr>
          <p:nvPr>
            <p:ph idx="1"/>
          </p:nvPr>
        </p:nvSpPr>
        <p:spPr/>
        <p:txBody>
          <a:bodyPr/>
          <a:lstStyle/>
          <a:p>
            <a:pPr marL="0" indent="0">
              <a:buNone/>
            </a:pPr>
            <a:r>
              <a:rPr lang="en-US" dirty="0" smtClean="0"/>
              <a:t>2. Introduction </a:t>
            </a:r>
            <a:r>
              <a:rPr lang="en-US" dirty="0"/>
              <a:t>of New </a:t>
            </a:r>
            <a:r>
              <a:rPr lang="en-US" dirty="0" smtClean="0"/>
              <a:t>Goods</a:t>
            </a:r>
          </a:p>
          <a:p>
            <a:pPr lvl="1"/>
            <a:r>
              <a:rPr lang="en-US" dirty="0"/>
              <a:t>The introduction of new goods </a:t>
            </a:r>
            <a:r>
              <a:rPr lang="en-US" dirty="0">
                <a:solidFill>
                  <a:srgbClr val="C00000"/>
                </a:solidFill>
              </a:rPr>
              <a:t>increases variety</a:t>
            </a:r>
            <a:r>
              <a:rPr lang="en-US" dirty="0"/>
              <a:t>, allows consumers to find products that more closely meet their needs. </a:t>
            </a:r>
          </a:p>
          <a:p>
            <a:pPr lvl="1"/>
            <a:r>
              <a:rPr lang="en-US" dirty="0"/>
              <a:t>In effect, </a:t>
            </a:r>
            <a:r>
              <a:rPr lang="en-US" dirty="0">
                <a:solidFill>
                  <a:srgbClr val="C00000"/>
                </a:solidFill>
              </a:rPr>
              <a:t>dollars become more valuable</a:t>
            </a:r>
            <a:r>
              <a:rPr lang="en-US" dirty="0"/>
              <a:t>.  </a:t>
            </a:r>
          </a:p>
          <a:p>
            <a:pPr lvl="1"/>
            <a:r>
              <a:rPr lang="en-US" dirty="0"/>
              <a:t>The CPI misses this effect because it uses a fixed basket of goods. </a:t>
            </a:r>
          </a:p>
          <a:p>
            <a:pPr lvl="1"/>
            <a:r>
              <a:rPr lang="en-US" dirty="0"/>
              <a:t>Thus, the CPI </a:t>
            </a:r>
            <a:r>
              <a:rPr lang="en-US" dirty="0">
                <a:solidFill>
                  <a:srgbClr val="C00000"/>
                </a:solidFill>
              </a:rPr>
              <a:t>overstates </a:t>
            </a:r>
            <a:r>
              <a:rPr lang="en-US" dirty="0"/>
              <a:t>increases in the cost of living. </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15</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15068707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en-US" altLang="zh-CN" dirty="0" smtClean="0"/>
              <a:t>A</a:t>
            </a:r>
            <a:r>
              <a:rPr kumimoji="1" lang="en-GB" altLang="zh-CN" dirty="0" smtClean="0"/>
              <a:t> Examples of </a:t>
            </a:r>
            <a:r>
              <a:rPr kumimoji="1" lang="en-US" altLang="zh-CN" dirty="0" smtClean="0"/>
              <a:t>Gift</a:t>
            </a:r>
            <a:r>
              <a:rPr kumimoji="1" lang="zh-CN" altLang="en-US" dirty="0" smtClean="0"/>
              <a:t> </a:t>
            </a:r>
            <a:r>
              <a:rPr kumimoji="1" lang="en-GB" altLang="zh-CN" dirty="0" smtClean="0"/>
              <a:t>Certificates</a:t>
            </a:r>
            <a:endParaRPr kumimoji="1" lang="zh-CN" altLang="en-US" dirty="0"/>
          </a:p>
        </p:txBody>
      </p:sp>
      <p:pic>
        <p:nvPicPr>
          <p:cNvPr id="9" name="内容占位符 8"/>
          <p:cNvPicPr>
            <a:picLocks noGrp="1" noChangeAspect="1"/>
          </p:cNvPicPr>
          <p:nvPr>
            <p:ph idx="1"/>
          </p:nvPr>
        </p:nvPicPr>
        <p:blipFill>
          <a:blip r:embed="rId2"/>
          <a:stretch>
            <a:fillRect/>
          </a:stretch>
        </p:blipFill>
        <p:spPr>
          <a:xfrm>
            <a:off x="533400" y="1219200"/>
            <a:ext cx="3708400" cy="2781300"/>
          </a:xfrm>
          <a:prstGeom prst="rect">
            <a:avLst/>
          </a:prstGeom>
        </p:spPr>
      </p:pic>
      <p:sp>
        <p:nvSpPr>
          <p:cNvPr id="4" name="幻灯片编号占位符 3"/>
          <p:cNvSpPr>
            <a:spLocks noGrp="1"/>
          </p:cNvSpPr>
          <p:nvPr>
            <p:ph type="sldNum" sz="quarter" idx="10"/>
          </p:nvPr>
        </p:nvSpPr>
        <p:spPr/>
        <p:txBody>
          <a:bodyPr/>
          <a:lstStyle/>
          <a:p>
            <a:pPr>
              <a:defRPr/>
            </a:pPr>
            <a:fld id="{073C29DC-2178-4274-9150-45F8EBD31C2D}" type="slidenum">
              <a:rPr lang="en-US" smtClean="0"/>
              <a:pPr>
                <a:defRPr/>
              </a:pPr>
              <a:t>16</a:t>
            </a:fld>
            <a:endParaRPr lang="en-US"/>
          </a:p>
        </p:txBody>
      </p:sp>
      <p:sp>
        <p:nvSpPr>
          <p:cNvPr id="5" name="页脚占位符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10" name="图片 9"/>
          <p:cNvPicPr>
            <a:picLocks noChangeAspect="1"/>
          </p:cNvPicPr>
          <p:nvPr/>
        </p:nvPicPr>
        <p:blipFill>
          <a:blip r:embed="rId3"/>
          <a:stretch>
            <a:fillRect/>
          </a:stretch>
        </p:blipFill>
        <p:spPr>
          <a:xfrm>
            <a:off x="4329812" y="1147046"/>
            <a:ext cx="4472497" cy="2853453"/>
          </a:xfrm>
          <a:prstGeom prst="rect">
            <a:avLst/>
          </a:prstGeom>
        </p:spPr>
      </p:pic>
      <p:pic>
        <p:nvPicPr>
          <p:cNvPr id="11" name="图片 10"/>
          <p:cNvPicPr>
            <a:picLocks noChangeAspect="1"/>
          </p:cNvPicPr>
          <p:nvPr/>
        </p:nvPicPr>
        <p:blipFill rotWithShape="1">
          <a:blip r:embed="rId4"/>
          <a:srcRect l="4453" t="13876" r="2379" b="11995"/>
          <a:stretch/>
        </p:blipFill>
        <p:spPr>
          <a:xfrm>
            <a:off x="2007812" y="4226177"/>
            <a:ext cx="4644000" cy="1908000"/>
          </a:xfrm>
          <a:prstGeom prst="rect">
            <a:avLst/>
          </a:prstGeom>
        </p:spPr>
      </p:pic>
    </p:spTree>
    <p:extLst>
      <p:ext uri="{BB962C8B-B14F-4D97-AF65-F5344CB8AC3E}">
        <p14:creationId xmlns:p14="http://schemas.microsoft.com/office/powerpoint/2010/main" val="1485816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en-GB" altLang="zh-CN" dirty="0" smtClean="0"/>
              <a:t>Another Example of VCR</a:t>
            </a:r>
            <a:endParaRPr kumimoji="1" lang="zh-CN" altLang="en-US" dirty="0"/>
          </a:p>
        </p:txBody>
      </p:sp>
      <p:sp>
        <p:nvSpPr>
          <p:cNvPr id="4" name="幻灯片编号占位符 3"/>
          <p:cNvSpPr>
            <a:spLocks noGrp="1"/>
          </p:cNvSpPr>
          <p:nvPr>
            <p:ph type="sldNum" sz="quarter" idx="10"/>
          </p:nvPr>
        </p:nvSpPr>
        <p:spPr/>
        <p:txBody>
          <a:bodyPr/>
          <a:lstStyle/>
          <a:p>
            <a:pPr>
              <a:defRPr/>
            </a:pPr>
            <a:fld id="{073C29DC-2178-4274-9150-45F8EBD31C2D}" type="slidenum">
              <a:rPr lang="en-US" smtClean="0"/>
              <a:pPr>
                <a:defRPr/>
              </a:pPr>
              <a:t>17</a:t>
            </a:fld>
            <a:endParaRPr lang="en-US"/>
          </a:p>
        </p:txBody>
      </p:sp>
      <p:sp>
        <p:nvSpPr>
          <p:cNvPr id="5" name="页脚占位符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12" name="图片 11"/>
          <p:cNvPicPr>
            <a:picLocks noChangeAspect="1"/>
          </p:cNvPicPr>
          <p:nvPr/>
        </p:nvPicPr>
        <p:blipFill>
          <a:blip r:embed="rId2"/>
          <a:stretch>
            <a:fillRect/>
          </a:stretch>
        </p:blipFill>
        <p:spPr>
          <a:xfrm>
            <a:off x="533400" y="1371600"/>
            <a:ext cx="3844708" cy="3713988"/>
          </a:xfrm>
          <a:prstGeom prst="rect">
            <a:avLst/>
          </a:prstGeom>
        </p:spPr>
      </p:pic>
      <p:pic>
        <p:nvPicPr>
          <p:cNvPr id="13" name="图片 12"/>
          <p:cNvPicPr>
            <a:picLocks noChangeAspect="1"/>
          </p:cNvPicPr>
          <p:nvPr/>
        </p:nvPicPr>
        <p:blipFill>
          <a:blip r:embed="rId3"/>
          <a:stretch>
            <a:fillRect/>
          </a:stretch>
        </p:blipFill>
        <p:spPr>
          <a:xfrm>
            <a:off x="4724399" y="1130853"/>
            <a:ext cx="4279347" cy="3822148"/>
          </a:xfrm>
          <a:prstGeom prst="rect">
            <a:avLst/>
          </a:prstGeom>
        </p:spPr>
      </p:pic>
      <p:sp>
        <p:nvSpPr>
          <p:cNvPr id="14" name="文本框 13"/>
          <p:cNvSpPr txBox="1"/>
          <p:nvPr/>
        </p:nvSpPr>
        <p:spPr>
          <a:xfrm>
            <a:off x="4495800" y="2874651"/>
            <a:ext cx="914400" cy="707886"/>
          </a:xfrm>
          <a:prstGeom prst="rect">
            <a:avLst/>
          </a:prstGeom>
          <a:noFill/>
        </p:spPr>
        <p:txBody>
          <a:bodyPr wrap="square" rtlCol="0">
            <a:spAutoFit/>
          </a:bodyPr>
          <a:lstStyle/>
          <a:p>
            <a:r>
              <a:rPr kumimoji="1" lang="en-US" altLang="zh-CN" sz="4000" smtClean="0"/>
              <a:t>or</a:t>
            </a:r>
            <a:endParaRPr kumimoji="1" lang="zh-CN" altLang="en-US" sz="4000" dirty="0"/>
          </a:p>
        </p:txBody>
      </p:sp>
      <p:pic>
        <p:nvPicPr>
          <p:cNvPr id="16" name="图片 15"/>
          <p:cNvPicPr>
            <a:picLocks noChangeAspect="1"/>
          </p:cNvPicPr>
          <p:nvPr/>
        </p:nvPicPr>
        <p:blipFill rotWithShape="1">
          <a:blip r:embed="rId4"/>
          <a:srcRect l="13523" t="18508" r="11825" b="12919"/>
          <a:stretch/>
        </p:blipFill>
        <p:spPr>
          <a:xfrm>
            <a:off x="5622072" y="5231113"/>
            <a:ext cx="2484000" cy="949658"/>
          </a:xfrm>
          <a:prstGeom prst="rect">
            <a:avLst/>
          </a:prstGeom>
        </p:spPr>
      </p:pic>
      <p:pic>
        <p:nvPicPr>
          <p:cNvPr id="17" name="图片 16"/>
          <p:cNvPicPr>
            <a:picLocks noChangeAspect="1"/>
          </p:cNvPicPr>
          <p:nvPr/>
        </p:nvPicPr>
        <p:blipFill rotWithShape="1">
          <a:blip r:embed="rId5"/>
          <a:srcRect l="4453" t="13876" r="2379" b="11995"/>
          <a:stretch/>
        </p:blipFill>
        <p:spPr>
          <a:xfrm>
            <a:off x="901217" y="5084037"/>
            <a:ext cx="3109073" cy="1277371"/>
          </a:xfrm>
          <a:prstGeom prst="rect">
            <a:avLst/>
          </a:prstGeom>
        </p:spPr>
      </p:pic>
    </p:spTree>
    <p:extLst>
      <p:ext uri="{BB962C8B-B14F-4D97-AF65-F5344CB8AC3E}">
        <p14:creationId xmlns:p14="http://schemas.microsoft.com/office/powerpoint/2010/main" val="7062428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Problems with the CPI</a:t>
            </a:r>
            <a:endParaRPr lang="en-US" dirty="0"/>
          </a:p>
        </p:txBody>
      </p:sp>
      <p:sp>
        <p:nvSpPr>
          <p:cNvPr id="3" name="Content Placeholder 2"/>
          <p:cNvSpPr>
            <a:spLocks noGrp="1"/>
          </p:cNvSpPr>
          <p:nvPr>
            <p:ph idx="1"/>
          </p:nvPr>
        </p:nvSpPr>
        <p:spPr/>
        <p:txBody>
          <a:bodyPr/>
          <a:lstStyle/>
          <a:p>
            <a:pPr marL="0" indent="0">
              <a:buNone/>
            </a:pPr>
            <a:r>
              <a:rPr lang="en-US" altLang="zh-CN" dirty="0" smtClean="0"/>
              <a:t>3.</a:t>
            </a:r>
            <a:r>
              <a:rPr lang="zh-CN" altLang="en-US" dirty="0" smtClean="0"/>
              <a:t> </a:t>
            </a:r>
            <a:r>
              <a:rPr lang="en-US" dirty="0" smtClean="0"/>
              <a:t>Unmeasured </a:t>
            </a:r>
            <a:r>
              <a:rPr lang="en-US" dirty="0"/>
              <a:t>Quality Change</a:t>
            </a:r>
            <a:endParaRPr lang="en-US" dirty="0" smtClean="0"/>
          </a:p>
          <a:p>
            <a:pPr lvl="1"/>
            <a:r>
              <a:rPr lang="en-US" dirty="0">
                <a:solidFill>
                  <a:srgbClr val="C00000"/>
                </a:solidFill>
              </a:rPr>
              <a:t>Improvements in the quality </a:t>
            </a:r>
            <a:r>
              <a:rPr lang="en-US" dirty="0"/>
              <a:t>of goods in the basket </a:t>
            </a:r>
            <a:r>
              <a:rPr lang="en-US" dirty="0">
                <a:solidFill>
                  <a:srgbClr val="C00000"/>
                </a:solidFill>
              </a:rPr>
              <a:t>increase the value</a:t>
            </a:r>
            <a:r>
              <a:rPr lang="en-US" dirty="0"/>
              <a:t> of each dollar.</a:t>
            </a:r>
          </a:p>
          <a:p>
            <a:pPr lvl="1"/>
            <a:r>
              <a:rPr lang="en-US" dirty="0"/>
              <a:t>The BLS tries to account for quality changes </a:t>
            </a:r>
            <a:r>
              <a:rPr lang="en-US" dirty="0" smtClean="0"/>
              <a:t>but </a:t>
            </a:r>
            <a:r>
              <a:rPr lang="en-US" dirty="0"/>
              <a:t>probably misses some, as </a:t>
            </a:r>
            <a:r>
              <a:rPr lang="en-US" dirty="0">
                <a:solidFill>
                  <a:srgbClr val="C00000"/>
                </a:solidFill>
              </a:rPr>
              <a:t>quality is hard to measure</a:t>
            </a:r>
            <a:r>
              <a:rPr lang="en-US" dirty="0"/>
              <a:t>. </a:t>
            </a:r>
          </a:p>
          <a:p>
            <a:pPr lvl="1"/>
            <a:r>
              <a:rPr lang="en-US" dirty="0"/>
              <a:t>Thus, the CPI </a:t>
            </a:r>
            <a:r>
              <a:rPr lang="en-US" dirty="0">
                <a:solidFill>
                  <a:srgbClr val="C00000"/>
                </a:solidFill>
              </a:rPr>
              <a:t>overstates</a:t>
            </a:r>
            <a:r>
              <a:rPr lang="en-US" dirty="0"/>
              <a:t> increases in the cost of living. </a:t>
            </a:r>
          </a:p>
          <a:p>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18</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6" name="图片 5"/>
          <p:cNvPicPr>
            <a:picLocks noChangeAspect="1"/>
          </p:cNvPicPr>
          <p:nvPr/>
        </p:nvPicPr>
        <p:blipFill>
          <a:blip r:embed="rId3"/>
          <a:stretch>
            <a:fillRect/>
          </a:stretch>
        </p:blipFill>
        <p:spPr>
          <a:xfrm>
            <a:off x="6548344" y="5334769"/>
            <a:ext cx="2330544" cy="1523231"/>
          </a:xfrm>
          <a:prstGeom prst="rect">
            <a:avLst/>
          </a:prstGeom>
        </p:spPr>
      </p:pic>
      <p:pic>
        <p:nvPicPr>
          <p:cNvPr id="7" name="图片 6"/>
          <p:cNvPicPr>
            <a:picLocks noChangeAspect="1"/>
          </p:cNvPicPr>
          <p:nvPr/>
        </p:nvPicPr>
        <p:blipFill>
          <a:blip r:embed="rId3"/>
          <a:stretch>
            <a:fillRect/>
          </a:stretch>
        </p:blipFill>
        <p:spPr>
          <a:xfrm>
            <a:off x="6319370" y="2169231"/>
            <a:ext cx="2330544" cy="1523231"/>
          </a:xfrm>
          <a:prstGeom prst="rect">
            <a:avLst/>
          </a:prstGeom>
        </p:spPr>
      </p:pic>
    </p:spTree>
    <p:extLst>
      <p:ext uri="{BB962C8B-B14F-4D97-AF65-F5344CB8AC3E}">
        <p14:creationId xmlns:p14="http://schemas.microsoft.com/office/powerpoint/2010/main" val="311264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14358 0.01111 L -0.63525 0.01111 " pathEditMode="relative" ptsTypes="AA">
                                      <p:cBhvr>
                                        <p:cTn id="6" dur="2000" fill="hold"/>
                                        <p:tgtEl>
                                          <p:spTgt spid="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14358 0.01112 L -0.63525 0.01112 " pathEditMode="relative" rAng="0" ptsTypes="AA">
                                      <p:cBhvr>
                                        <p:cTn id="14" dur="500" fill="hold"/>
                                        <p:tgtEl>
                                          <p:spTgt spid="7"/>
                                        </p:tgtEl>
                                        <p:attrNameLst>
                                          <p:attrName>ppt_x</p:attrName>
                                          <p:attrName>ppt_y</p:attrName>
                                        </p:attrNameLst>
                                      </p:cBhvr>
                                      <p:rCtr x="-245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Problems with the CPI</a:t>
            </a:r>
            <a:endParaRPr lang="en-US" dirty="0"/>
          </a:p>
        </p:txBody>
      </p:sp>
      <p:sp>
        <p:nvSpPr>
          <p:cNvPr id="3" name="Content Placeholder 2"/>
          <p:cNvSpPr>
            <a:spLocks noGrp="1"/>
          </p:cNvSpPr>
          <p:nvPr>
            <p:ph idx="1"/>
          </p:nvPr>
        </p:nvSpPr>
        <p:spPr/>
        <p:txBody>
          <a:bodyPr/>
          <a:lstStyle/>
          <a:p>
            <a:r>
              <a:rPr lang="en-US" dirty="0"/>
              <a:t>Each of these problems causes the CPI to </a:t>
            </a:r>
            <a:r>
              <a:rPr lang="en-US" dirty="0">
                <a:solidFill>
                  <a:srgbClr val="C00000"/>
                </a:solidFill>
              </a:rPr>
              <a:t>overstate</a:t>
            </a:r>
            <a:r>
              <a:rPr lang="en-US" dirty="0"/>
              <a:t> cost of living increases.  </a:t>
            </a:r>
          </a:p>
          <a:p>
            <a:pPr lvl="1"/>
            <a:r>
              <a:rPr lang="en-US" dirty="0"/>
              <a:t>The BLS has made </a:t>
            </a:r>
            <a:r>
              <a:rPr lang="en-US" dirty="0">
                <a:solidFill>
                  <a:srgbClr val="C00000"/>
                </a:solidFill>
              </a:rPr>
              <a:t>technical adjustments</a:t>
            </a:r>
            <a:r>
              <a:rPr lang="en-US" dirty="0"/>
              <a:t>, </a:t>
            </a:r>
            <a:br>
              <a:rPr lang="en-US" dirty="0"/>
            </a:br>
            <a:r>
              <a:rPr lang="en-US" dirty="0"/>
              <a:t>but the CPI probably still </a:t>
            </a:r>
            <a:r>
              <a:rPr lang="en-US" dirty="0">
                <a:solidFill>
                  <a:srgbClr val="C00000"/>
                </a:solidFill>
              </a:rPr>
              <a:t>overstates inflation </a:t>
            </a:r>
            <a:r>
              <a:rPr lang="en-US" dirty="0" smtClean="0">
                <a:solidFill>
                  <a:srgbClr val="C00000"/>
                </a:solidFill>
              </a:rPr>
              <a:t>by </a:t>
            </a:r>
            <a:r>
              <a:rPr lang="en-US" dirty="0">
                <a:solidFill>
                  <a:srgbClr val="C00000"/>
                </a:solidFill>
              </a:rPr>
              <a:t>about 0.5 percent per year</a:t>
            </a:r>
            <a:r>
              <a:rPr lang="en-US" dirty="0"/>
              <a:t>.</a:t>
            </a:r>
          </a:p>
          <a:p>
            <a:pPr lvl="1"/>
            <a:r>
              <a:rPr lang="en-US" dirty="0"/>
              <a:t>This is important because Social Security payments and many contracts have COLAs tied to the CPI.</a:t>
            </a:r>
          </a:p>
          <a:p>
            <a:r>
              <a:rPr lang="en-US" dirty="0" smtClean="0">
                <a:solidFill>
                  <a:schemeClr val="tx1"/>
                </a:solidFill>
              </a:rPr>
              <a:t>COLA</a:t>
            </a:r>
            <a:r>
              <a:rPr lang="en-GB" dirty="0" smtClean="0">
                <a:solidFill>
                  <a:schemeClr val="tx1"/>
                </a:solidFill>
              </a:rPr>
              <a:t>: Cost of Living Allowance</a:t>
            </a:r>
            <a:endParaRPr lang="en-US" dirty="0">
              <a:solidFill>
                <a:schemeClr val="tx1"/>
              </a:solidFill>
            </a:endParaRP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19</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11264894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 for </a:t>
            </a:r>
            <a:r>
              <a:rPr lang="en-US" dirty="0"/>
              <a:t>the answers to these </a:t>
            </a:r>
            <a:r>
              <a:rPr lang="en-US" dirty="0" smtClean="0"/>
              <a:t>questions:</a:t>
            </a:r>
            <a:endParaRPr lang="en-US" dirty="0"/>
          </a:p>
        </p:txBody>
      </p:sp>
      <p:sp>
        <p:nvSpPr>
          <p:cNvPr id="3" name="Content Placeholder 2"/>
          <p:cNvSpPr>
            <a:spLocks noGrp="1"/>
          </p:cNvSpPr>
          <p:nvPr>
            <p:ph idx="1"/>
          </p:nvPr>
        </p:nvSpPr>
        <p:spPr>
          <a:xfrm>
            <a:off x="292912" y="1066800"/>
            <a:ext cx="8588375" cy="5410200"/>
          </a:xfrm>
        </p:spPr>
        <p:txBody>
          <a:bodyPr>
            <a:noAutofit/>
          </a:bodyPr>
          <a:lstStyle/>
          <a:p>
            <a:r>
              <a:rPr lang="en-US" sz="3000" dirty="0"/>
              <a:t>What is the Consumer Price Index (CPI)?  </a:t>
            </a:r>
            <a:br>
              <a:rPr lang="en-US" sz="3000" dirty="0"/>
            </a:br>
            <a:r>
              <a:rPr lang="en-US" sz="3000" dirty="0"/>
              <a:t>How is it calculated?  What’s it used for?</a:t>
            </a:r>
          </a:p>
          <a:p>
            <a:r>
              <a:rPr lang="en-US" sz="3000" dirty="0"/>
              <a:t>What are the problems with the CPI?  How serious are they?</a:t>
            </a:r>
          </a:p>
          <a:p>
            <a:r>
              <a:rPr lang="en-US" sz="3000" dirty="0"/>
              <a:t>How does the CPI differ from the GDP deflator?  </a:t>
            </a:r>
          </a:p>
          <a:p>
            <a:r>
              <a:rPr lang="en-US" sz="3000" dirty="0"/>
              <a:t>How can we use the CPI to compare dollar amounts from different years?  Why would we want to do this, anyway?</a:t>
            </a:r>
          </a:p>
          <a:p>
            <a:r>
              <a:rPr lang="en-US" sz="3000" dirty="0"/>
              <a:t>How can we correct interest rates for inflation?</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a:t>
            </a:fld>
            <a:endParaRPr lang="en-US" dirty="0"/>
          </a:p>
        </p:txBody>
      </p:sp>
      <p:sp>
        <p:nvSpPr>
          <p:cNvPr id="5" name="Footer Placeholder 4"/>
          <p:cNvSpPr>
            <a:spLocks noGrp="1"/>
          </p:cNvSpPr>
          <p:nvPr>
            <p:ph type="ftr" sz="quarter" idx="11"/>
          </p:nvPr>
        </p:nvSpPr>
        <p:spPr/>
        <p:txBody>
          <a:body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738331171"/>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Two Measures of Inflation</a:t>
            </a:r>
            <a:r>
              <a:rPr lang="en-US" sz="2800" dirty="0"/>
              <a:t>, </a:t>
            </a:r>
            <a:r>
              <a:rPr lang="en-US" sz="2800" dirty="0" smtClean="0"/>
              <a:t>1965–2016</a:t>
            </a:r>
            <a:endParaRPr lang="en-US" dirty="0"/>
          </a:p>
        </p:txBody>
      </p:sp>
      <p:sp>
        <p:nvSpPr>
          <p:cNvPr id="4" name="Slide Number Placeholder 3"/>
          <p:cNvSpPr>
            <a:spLocks noGrp="1"/>
          </p:cNvSpPr>
          <p:nvPr>
            <p:ph type="sldNum" sz="quarter" idx="13"/>
          </p:nvPr>
        </p:nvSpPr>
        <p:spPr/>
        <p:txBody>
          <a:bodyPr/>
          <a:lstStyle/>
          <a:p>
            <a:pPr>
              <a:defRPr/>
            </a:pPr>
            <a:fld id="{2F37425F-5E17-4209-B948-B5CE2119E408}" type="slidenum">
              <a:rPr lang="en-US" smtClean="0"/>
              <a:pPr>
                <a:defRPr/>
              </a:pPr>
              <a:t>20</a:t>
            </a:fld>
            <a:endParaRPr lang="en-US" dirty="0"/>
          </a:p>
        </p:txBody>
      </p:sp>
      <p:sp>
        <p:nvSpPr>
          <p:cNvPr id="5" name="Footer Placeholder 4"/>
          <p:cNvSpPr>
            <a:spLocks noGrp="1"/>
          </p:cNvSpPr>
          <p:nvPr>
            <p:ph type="ftr" sz="quarter" idx="14"/>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pSp>
        <p:nvGrpSpPr>
          <p:cNvPr id="14" name="Group 13"/>
          <p:cNvGrpSpPr/>
          <p:nvPr/>
        </p:nvGrpSpPr>
        <p:grpSpPr>
          <a:xfrm>
            <a:off x="304801" y="1023939"/>
            <a:ext cx="8610599" cy="4274798"/>
            <a:chOff x="304801" y="1023939"/>
            <a:chExt cx="8610599" cy="4274798"/>
          </a:xfrm>
        </p:grpSpPr>
        <p:sp>
          <p:nvSpPr>
            <p:cNvPr id="7" name="TextBox 6"/>
            <p:cNvSpPr txBox="1">
              <a:spLocks noChangeArrowheads="1"/>
            </p:cNvSpPr>
            <p:nvPr/>
          </p:nvSpPr>
          <p:spPr bwMode="auto">
            <a:xfrm rot="-5400000">
              <a:off x="-1364426" y="3036065"/>
              <a:ext cx="3738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b="1" dirty="0">
                  <a:solidFill>
                    <a:prstClr val="black"/>
                  </a:solidFill>
                </a:rPr>
                <a:t>Percent </a:t>
              </a:r>
              <a:r>
                <a:rPr lang="en-US" sz="2000" b="1" dirty="0" smtClean="0">
                  <a:solidFill>
                    <a:prstClr val="black"/>
                  </a:solidFill>
                </a:rPr>
                <a:t>change per </a:t>
              </a:r>
              <a:r>
                <a:rPr lang="en-US" sz="2000" b="1" dirty="0">
                  <a:solidFill>
                    <a:prstClr val="black"/>
                  </a:solidFill>
                </a:rPr>
                <a:t>year</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42" y="1023939"/>
              <a:ext cx="8244858" cy="4274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1"/>
            <p:cNvGrpSpPr/>
            <p:nvPr/>
          </p:nvGrpSpPr>
          <p:grpSpPr>
            <a:xfrm>
              <a:off x="4419600" y="1366838"/>
              <a:ext cx="2667000" cy="707886"/>
              <a:chOff x="4419600" y="1366838"/>
              <a:chExt cx="2667000" cy="707886"/>
            </a:xfrm>
          </p:grpSpPr>
          <p:sp>
            <p:nvSpPr>
              <p:cNvPr id="6" name="TextBox 5"/>
              <p:cNvSpPr txBox="1"/>
              <p:nvPr/>
            </p:nvSpPr>
            <p:spPr>
              <a:xfrm>
                <a:off x="4792971" y="1366838"/>
                <a:ext cx="2293629" cy="707886"/>
              </a:xfrm>
              <a:prstGeom prst="rect">
                <a:avLst/>
              </a:prstGeom>
              <a:noFill/>
            </p:spPr>
            <p:txBody>
              <a:bodyPr wrap="square" rtlCol="0">
                <a:spAutoFit/>
              </a:bodyPr>
              <a:lstStyle/>
              <a:p>
                <a:r>
                  <a:rPr lang="en-US" sz="2000" b="1" dirty="0" smtClean="0"/>
                  <a:t>GDP deflator</a:t>
                </a:r>
              </a:p>
              <a:p>
                <a:r>
                  <a:rPr lang="en-US" sz="2000" b="1" dirty="0" smtClean="0"/>
                  <a:t>CPI</a:t>
                </a:r>
                <a:endParaRPr lang="en-US" sz="2000" b="1" dirty="0"/>
              </a:p>
            </p:txBody>
          </p:sp>
          <p:grpSp>
            <p:nvGrpSpPr>
              <p:cNvPr id="11" name="Group 10"/>
              <p:cNvGrpSpPr/>
              <p:nvPr/>
            </p:nvGrpSpPr>
            <p:grpSpPr>
              <a:xfrm>
                <a:off x="4419600" y="1524000"/>
                <a:ext cx="388629" cy="304800"/>
                <a:chOff x="4267200" y="1524000"/>
                <a:chExt cx="541029" cy="304800"/>
              </a:xfrm>
            </p:grpSpPr>
            <p:cxnSp>
              <p:nvCxnSpPr>
                <p:cNvPr id="10" name="Straight Connector 9"/>
                <p:cNvCxnSpPr/>
                <p:nvPr/>
              </p:nvCxnSpPr>
              <p:spPr bwMode="auto">
                <a:xfrm>
                  <a:off x="4267200" y="1828800"/>
                  <a:ext cx="541029" cy="0"/>
                </a:xfrm>
                <a:prstGeom prst="line">
                  <a:avLst/>
                </a:prstGeom>
                <a:noFill/>
                <a:ln w="38100"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a:off x="4267200" y="1524000"/>
                  <a:ext cx="541029" cy="0"/>
                </a:xfrm>
                <a:prstGeom prst="line">
                  <a:avLst/>
                </a:prstGeom>
                <a:noFill/>
                <a:ln w="38100" cap="flat" cmpd="sng" algn="ctr">
                  <a:solidFill>
                    <a:srgbClr val="0000FF"/>
                  </a:solidFill>
                  <a:prstDash val="solid"/>
                  <a:round/>
                  <a:headEnd type="none" w="med" len="med"/>
                  <a:tailEnd type="none" w="med" len="med"/>
                </a:ln>
                <a:effectLst/>
              </p:spPr>
            </p:cxnSp>
          </p:grpSp>
        </p:grpSp>
      </p:grpSp>
    </p:spTree>
    <p:extLst>
      <p:ext uri="{BB962C8B-B14F-4D97-AF65-F5344CB8AC3E}">
        <p14:creationId xmlns:p14="http://schemas.microsoft.com/office/powerpoint/2010/main" val="15775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0068" y="1"/>
            <a:ext cx="7803931" cy="961900"/>
          </a:xfrm>
        </p:spPr>
        <p:txBody>
          <a:bodyPr/>
          <a:lstStyle/>
          <a:p>
            <a:r>
              <a:rPr lang="en-US" sz="3600" dirty="0"/>
              <a:t>Contrasting the </a:t>
            </a:r>
            <a:r>
              <a:rPr lang="en-US" sz="3600" dirty="0" smtClean="0"/>
              <a:t/>
            </a:r>
            <a:br>
              <a:rPr lang="en-US" sz="3600" dirty="0" smtClean="0"/>
            </a:br>
            <a:r>
              <a:rPr lang="en-US" sz="3600" dirty="0" smtClean="0"/>
              <a:t>CPI </a:t>
            </a:r>
            <a:r>
              <a:rPr lang="en-US" sz="3600" dirty="0"/>
              <a:t>and GDP Deflator</a:t>
            </a:r>
          </a:p>
        </p:txBody>
      </p:sp>
      <p:sp>
        <p:nvSpPr>
          <p:cNvPr id="3" name="Content Placeholder 2"/>
          <p:cNvSpPr>
            <a:spLocks noGrp="1"/>
          </p:cNvSpPr>
          <p:nvPr>
            <p:ph idx="1"/>
          </p:nvPr>
        </p:nvSpPr>
        <p:spPr>
          <a:ln>
            <a:solidFill>
              <a:schemeClr val="accent1"/>
            </a:solidFill>
          </a:ln>
        </p:spPr>
        <p:txBody>
          <a:bodyPr/>
          <a:lstStyle/>
          <a:p>
            <a:r>
              <a:rPr lang="en-US" altLang="zh-CN" sz="3200" dirty="0">
                <a:solidFill>
                  <a:schemeClr val="tx1"/>
                </a:solidFill>
              </a:rPr>
              <a:t>GDP </a:t>
            </a:r>
            <a:r>
              <a:rPr lang="en-US" altLang="zh-CN" sz="3200" dirty="0" smtClean="0">
                <a:solidFill>
                  <a:schemeClr val="tx1"/>
                </a:solidFill>
              </a:rPr>
              <a:t>Deflator: </a:t>
            </a:r>
            <a:r>
              <a:rPr lang="en-US" altLang="zh-CN" sz="3200" dirty="0" err="1" smtClean="0">
                <a:solidFill>
                  <a:schemeClr val="tx1"/>
                </a:solidFill>
              </a:rPr>
              <a:t>g&amp;s</a:t>
            </a:r>
            <a:r>
              <a:rPr lang="en-US" altLang="zh-CN" sz="3200" dirty="0" smtClean="0">
                <a:solidFill>
                  <a:schemeClr val="tx1"/>
                </a:solidFill>
              </a:rPr>
              <a:t> </a:t>
            </a:r>
            <a:r>
              <a:rPr lang="en-US" altLang="zh-CN" sz="3200" i="1" dirty="0" smtClean="0">
                <a:solidFill>
                  <a:srgbClr val="C00000"/>
                </a:solidFill>
              </a:rPr>
              <a:t>produced domestically</a:t>
            </a:r>
          </a:p>
          <a:p>
            <a:r>
              <a:rPr lang="en-US" altLang="zh-CN" sz="3200" dirty="0" smtClean="0">
                <a:solidFill>
                  <a:schemeClr val="tx1"/>
                </a:solidFill>
              </a:rPr>
              <a:t>CPI: </a:t>
            </a:r>
            <a:r>
              <a:rPr lang="en-US" altLang="zh-CN" sz="3200" dirty="0" err="1" smtClean="0">
                <a:solidFill>
                  <a:schemeClr val="tx1"/>
                </a:solidFill>
              </a:rPr>
              <a:t>g&amp;s</a:t>
            </a:r>
            <a:r>
              <a:rPr lang="en-US" altLang="zh-CN" sz="3200" dirty="0" smtClean="0">
                <a:solidFill>
                  <a:schemeClr val="tx1"/>
                </a:solidFill>
              </a:rPr>
              <a:t> </a:t>
            </a:r>
            <a:r>
              <a:rPr lang="en-US" altLang="zh-CN" sz="3200" i="1" dirty="0" smtClean="0">
                <a:solidFill>
                  <a:srgbClr val="C00000"/>
                </a:solidFill>
              </a:rPr>
              <a:t>bought by consumers</a:t>
            </a:r>
          </a:p>
          <a:p>
            <a:r>
              <a:rPr lang="en-US" dirty="0" smtClean="0"/>
              <a:t>Imported </a:t>
            </a:r>
            <a:r>
              <a:rPr lang="en-US" dirty="0"/>
              <a:t>consumer goods:</a:t>
            </a:r>
          </a:p>
          <a:p>
            <a:pPr lvl="1"/>
            <a:r>
              <a:rPr lang="en-US" dirty="0" smtClean="0"/>
              <a:t>Included in CPI </a:t>
            </a:r>
          </a:p>
          <a:p>
            <a:pPr lvl="1"/>
            <a:r>
              <a:rPr lang="en-US" dirty="0" smtClean="0"/>
              <a:t>Excluded from </a:t>
            </a:r>
            <a:r>
              <a:rPr lang="en-US" dirty="0"/>
              <a:t>GDP deflator</a:t>
            </a:r>
          </a:p>
          <a:p>
            <a:r>
              <a:rPr lang="en-US" dirty="0"/>
              <a:t>Capital goods:</a:t>
            </a:r>
          </a:p>
          <a:p>
            <a:pPr lvl="1"/>
            <a:r>
              <a:rPr lang="en-US" dirty="0" smtClean="0"/>
              <a:t>Excluded from CPI </a:t>
            </a:r>
          </a:p>
          <a:p>
            <a:pPr lvl="1"/>
            <a:r>
              <a:rPr lang="en-US" dirty="0" smtClean="0"/>
              <a:t>Included in </a:t>
            </a:r>
            <a:r>
              <a:rPr lang="en-US" dirty="0"/>
              <a:t>GDP deflator (if produced domestically</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21</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 name="文本框 5"/>
          <p:cNvSpPr txBox="1"/>
          <p:nvPr/>
        </p:nvSpPr>
        <p:spPr>
          <a:xfrm>
            <a:off x="5912038" y="4586751"/>
            <a:ext cx="3231962" cy="646331"/>
          </a:xfrm>
          <a:prstGeom prst="rect">
            <a:avLst/>
          </a:prstGeom>
          <a:solidFill>
            <a:srgbClr val="00B050"/>
          </a:solidFill>
        </p:spPr>
        <p:txBody>
          <a:bodyPr wrap="square" rtlCol="0">
            <a:spAutoFit/>
          </a:bodyPr>
          <a:lstStyle/>
          <a:p>
            <a:pPr marL="285750" indent="-285750">
              <a:buFont typeface="Arial" charset="0"/>
              <a:buChar char="•"/>
            </a:pPr>
            <a:r>
              <a:rPr kumimoji="1" lang="en-GB" altLang="zh-CN" dirty="0" smtClean="0"/>
              <a:t>Plane produced by Boeing and sold to the Air Force</a:t>
            </a:r>
            <a:endParaRPr kumimoji="1" lang="zh-CN" altLang="en-US" dirty="0"/>
          </a:p>
        </p:txBody>
      </p:sp>
      <p:sp>
        <p:nvSpPr>
          <p:cNvPr id="7" name="文本框 6"/>
          <p:cNvSpPr txBox="1"/>
          <p:nvPr/>
        </p:nvSpPr>
        <p:spPr>
          <a:xfrm>
            <a:off x="5916520" y="3090644"/>
            <a:ext cx="3231962" cy="369332"/>
          </a:xfrm>
          <a:prstGeom prst="rect">
            <a:avLst/>
          </a:prstGeom>
          <a:solidFill>
            <a:srgbClr val="00B050"/>
          </a:solidFill>
        </p:spPr>
        <p:txBody>
          <a:bodyPr wrap="square" rtlCol="0">
            <a:spAutoFit/>
          </a:bodyPr>
          <a:lstStyle/>
          <a:p>
            <a:pPr marL="285750" indent="-285750">
              <a:buFont typeface="Arial" charset="0"/>
              <a:buChar char="•"/>
            </a:pPr>
            <a:r>
              <a:rPr kumimoji="1" lang="en-GB" altLang="zh-CN" dirty="0" smtClean="0"/>
              <a:t>US consumers buy Volvos</a:t>
            </a:r>
            <a:endParaRPr kumimoji="1" lang="zh-CN" altLang="en-US" dirty="0"/>
          </a:p>
        </p:txBody>
      </p:sp>
      <p:sp>
        <p:nvSpPr>
          <p:cNvPr id="8" name="文本框 7"/>
          <p:cNvSpPr txBox="1"/>
          <p:nvPr/>
        </p:nvSpPr>
        <p:spPr>
          <a:xfrm>
            <a:off x="6382591" y="3617089"/>
            <a:ext cx="2747682" cy="369332"/>
          </a:xfrm>
          <a:prstGeom prst="rect">
            <a:avLst/>
          </a:prstGeom>
          <a:solidFill>
            <a:srgbClr val="FFFF00"/>
          </a:solidFill>
        </p:spPr>
        <p:txBody>
          <a:bodyPr wrap="square" rtlCol="0">
            <a:spAutoFit/>
          </a:bodyPr>
          <a:lstStyle/>
          <a:p>
            <a:pPr marL="285750" indent="-285750">
              <a:buFont typeface="Arial" charset="0"/>
              <a:buChar char="•"/>
            </a:pPr>
            <a:r>
              <a:rPr kumimoji="1" lang="en-GB" altLang="zh-CN" dirty="0" smtClean="0"/>
              <a:t>US uses imported oil</a:t>
            </a:r>
            <a:endParaRPr kumimoji="1" lang="zh-CN" altLang="en-US" dirty="0"/>
          </a:p>
        </p:txBody>
      </p:sp>
    </p:spTree>
    <p:extLst>
      <p:ext uri="{BB962C8B-B14F-4D97-AF65-F5344CB8AC3E}">
        <p14:creationId xmlns:p14="http://schemas.microsoft.com/office/powerpoint/2010/main" val="20497474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0068" y="1"/>
            <a:ext cx="7803931" cy="961900"/>
          </a:xfrm>
        </p:spPr>
        <p:txBody>
          <a:bodyPr/>
          <a:lstStyle/>
          <a:p>
            <a:r>
              <a:rPr lang="en-US" sz="3600" dirty="0"/>
              <a:t>Contrasting the </a:t>
            </a:r>
            <a:r>
              <a:rPr lang="en-US" sz="3600" dirty="0" smtClean="0"/>
              <a:t/>
            </a:r>
            <a:br>
              <a:rPr lang="en-US" sz="3600" dirty="0" smtClean="0"/>
            </a:br>
            <a:r>
              <a:rPr lang="en-US" sz="3600" dirty="0" smtClean="0"/>
              <a:t>CPI </a:t>
            </a:r>
            <a:r>
              <a:rPr lang="en-US" sz="3600" dirty="0"/>
              <a:t>and GDP Deflator</a:t>
            </a:r>
          </a:p>
        </p:txBody>
      </p:sp>
      <p:sp>
        <p:nvSpPr>
          <p:cNvPr id="3" name="Content Placeholder 2"/>
          <p:cNvSpPr>
            <a:spLocks noGrp="1"/>
          </p:cNvSpPr>
          <p:nvPr>
            <p:ph idx="1"/>
          </p:nvPr>
        </p:nvSpPr>
        <p:spPr/>
        <p:txBody>
          <a:bodyPr/>
          <a:lstStyle/>
          <a:p>
            <a:r>
              <a:rPr lang="en-US" dirty="0" smtClean="0"/>
              <a:t>The </a:t>
            </a:r>
            <a:r>
              <a:rPr lang="en-US" dirty="0"/>
              <a:t>basket:</a:t>
            </a:r>
          </a:p>
          <a:p>
            <a:pPr lvl="1"/>
            <a:r>
              <a:rPr lang="en-US" dirty="0"/>
              <a:t>CPI uses </a:t>
            </a:r>
            <a:r>
              <a:rPr lang="en-US" dirty="0">
                <a:solidFill>
                  <a:srgbClr val="C00000"/>
                </a:solidFill>
              </a:rPr>
              <a:t>fixed</a:t>
            </a:r>
            <a:r>
              <a:rPr lang="en-US" dirty="0"/>
              <a:t> basket</a:t>
            </a:r>
          </a:p>
          <a:p>
            <a:pPr lvl="1"/>
            <a:r>
              <a:rPr lang="en-US" dirty="0"/>
              <a:t>GDP deflator uses basket of </a:t>
            </a:r>
            <a:r>
              <a:rPr lang="en-US" dirty="0" smtClean="0">
                <a:solidFill>
                  <a:srgbClr val="C00000"/>
                </a:solidFill>
              </a:rPr>
              <a:t>currently </a:t>
            </a:r>
            <a:r>
              <a:rPr lang="en-US" dirty="0">
                <a:solidFill>
                  <a:srgbClr val="C00000"/>
                </a:solidFill>
              </a:rPr>
              <a:t>produced</a:t>
            </a:r>
            <a:r>
              <a:rPr lang="en-US" dirty="0"/>
              <a:t> goods &amp; services</a:t>
            </a:r>
          </a:p>
          <a:p>
            <a:pPr lvl="1"/>
            <a:r>
              <a:rPr lang="en-US" dirty="0"/>
              <a:t>This matters if different prices are </a:t>
            </a:r>
            <a:br>
              <a:rPr lang="en-US" dirty="0"/>
            </a:br>
            <a:r>
              <a:rPr lang="en-US" dirty="0"/>
              <a:t>changing by different amounts. </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22</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68758895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a:t>
            </a:r>
            <a:r>
              <a:rPr lang="en-US" dirty="0" smtClean="0">
                <a:solidFill>
                  <a:schemeClr val="accent6">
                    <a:lumMod val="50000"/>
                  </a:schemeClr>
                </a:solidFill>
              </a:rPr>
              <a:t>3</a:t>
            </a:r>
            <a:r>
              <a:rPr lang="en-US" dirty="0">
                <a:solidFill>
                  <a:schemeClr val="accent6">
                    <a:lumMod val="50000"/>
                  </a:schemeClr>
                </a:solidFill>
              </a:rPr>
              <a:t>		</a:t>
            </a:r>
            <a:r>
              <a:rPr lang="en-US" dirty="0">
                <a:solidFill>
                  <a:srgbClr val="AE1221"/>
                </a:solidFill>
              </a:rPr>
              <a:t>CPI vs. GDP deflator</a:t>
            </a:r>
            <a:endParaRPr lang="en-US" dirty="0"/>
          </a:p>
        </p:txBody>
      </p:sp>
      <p:sp>
        <p:nvSpPr>
          <p:cNvPr id="3" name="Content Placeholder 2"/>
          <p:cNvSpPr>
            <a:spLocks noGrp="1"/>
          </p:cNvSpPr>
          <p:nvPr>
            <p:ph idx="1"/>
          </p:nvPr>
        </p:nvSpPr>
        <p:spPr>
          <a:xfrm>
            <a:off x="304800" y="762000"/>
            <a:ext cx="8686800" cy="5686425"/>
          </a:xfrm>
        </p:spPr>
        <p:txBody>
          <a:bodyPr>
            <a:noAutofit/>
          </a:bodyPr>
          <a:lstStyle/>
          <a:p>
            <a:pPr marL="0" indent="0">
              <a:buNone/>
            </a:pPr>
            <a:r>
              <a:rPr lang="en-US" dirty="0">
                <a:solidFill>
                  <a:schemeClr val="accent6">
                    <a:lumMod val="50000"/>
                  </a:schemeClr>
                </a:solidFill>
              </a:rPr>
              <a:t>In each scenario, determine the effects on the CPI and the GDP deflator. </a:t>
            </a:r>
          </a:p>
          <a:p>
            <a:pPr marL="514350" indent="-514350">
              <a:buClr>
                <a:srgbClr val="C00000"/>
              </a:buClr>
              <a:buFont typeface="+mj-lt"/>
              <a:buAutoNum type="alphaUcPeriod"/>
            </a:pPr>
            <a:r>
              <a:rPr lang="en-US" dirty="0" smtClean="0">
                <a:solidFill>
                  <a:schemeClr val="tx1"/>
                </a:solidFill>
              </a:rPr>
              <a:t>Starbucks </a:t>
            </a:r>
            <a:r>
              <a:rPr lang="en-US" dirty="0">
                <a:solidFill>
                  <a:schemeClr val="tx1"/>
                </a:solidFill>
              </a:rPr>
              <a:t>raises the price of Frappuccinos.</a:t>
            </a:r>
          </a:p>
          <a:p>
            <a:pPr marL="514350" indent="-514350">
              <a:buClr>
                <a:srgbClr val="C00000"/>
              </a:buClr>
              <a:buFont typeface="+mj-lt"/>
              <a:buAutoNum type="alphaUcPeriod"/>
            </a:pPr>
            <a:r>
              <a:rPr lang="en-US" dirty="0" smtClean="0">
                <a:solidFill>
                  <a:schemeClr val="tx1"/>
                </a:solidFill>
              </a:rPr>
              <a:t>Caterpillar </a:t>
            </a:r>
            <a:r>
              <a:rPr lang="en-US" dirty="0">
                <a:solidFill>
                  <a:schemeClr val="tx1"/>
                </a:solidFill>
              </a:rPr>
              <a:t>raises the price of the industrial tractors it manufactures at its Illinois factory.</a:t>
            </a:r>
          </a:p>
          <a:p>
            <a:pPr marL="514350" indent="-514350">
              <a:buClr>
                <a:srgbClr val="C00000"/>
              </a:buClr>
              <a:buFont typeface="+mj-lt"/>
              <a:buAutoNum type="alphaUcPeriod"/>
            </a:pPr>
            <a:r>
              <a:rPr lang="en-US" dirty="0" smtClean="0">
                <a:solidFill>
                  <a:schemeClr val="tx1"/>
                </a:solidFill>
              </a:rPr>
              <a:t>Armani </a:t>
            </a:r>
            <a:r>
              <a:rPr lang="en-US" dirty="0">
                <a:solidFill>
                  <a:schemeClr val="tx1"/>
                </a:solidFill>
              </a:rPr>
              <a:t>raises the price of the Italian jeans it sells in the U.S.</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23</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6" name="图片 5"/>
          <p:cNvPicPr>
            <a:picLocks noChangeAspect="1"/>
          </p:cNvPicPr>
          <p:nvPr/>
        </p:nvPicPr>
        <p:blipFill>
          <a:blip r:embed="rId3"/>
          <a:stretch>
            <a:fillRect/>
          </a:stretch>
        </p:blipFill>
        <p:spPr>
          <a:xfrm>
            <a:off x="327212" y="4629151"/>
            <a:ext cx="2260600" cy="1695450"/>
          </a:xfrm>
          <a:prstGeom prst="rect">
            <a:avLst/>
          </a:prstGeom>
        </p:spPr>
      </p:pic>
      <p:pic>
        <p:nvPicPr>
          <p:cNvPr id="7" name="图片 6"/>
          <p:cNvPicPr>
            <a:picLocks noChangeAspect="1"/>
          </p:cNvPicPr>
          <p:nvPr/>
        </p:nvPicPr>
        <p:blipFill rotWithShape="1">
          <a:blip r:embed="rId4"/>
          <a:srcRect l="125" t="10575" r="-125" b="18560"/>
          <a:stretch/>
        </p:blipFill>
        <p:spPr>
          <a:xfrm>
            <a:off x="3056825" y="4524601"/>
            <a:ext cx="2540000" cy="1800000"/>
          </a:xfrm>
          <a:prstGeom prst="rect">
            <a:avLst/>
          </a:prstGeom>
        </p:spPr>
      </p:pic>
      <p:pic>
        <p:nvPicPr>
          <p:cNvPr id="8" name="图片 7"/>
          <p:cNvPicPr>
            <a:picLocks noChangeAspect="1"/>
          </p:cNvPicPr>
          <p:nvPr/>
        </p:nvPicPr>
        <p:blipFill>
          <a:blip r:embed="rId5"/>
          <a:stretch>
            <a:fillRect/>
          </a:stretch>
        </p:blipFill>
        <p:spPr>
          <a:xfrm>
            <a:off x="5956907" y="4522135"/>
            <a:ext cx="2841812" cy="1802466"/>
          </a:xfrm>
          <a:prstGeom prst="rect">
            <a:avLst/>
          </a:prstGeom>
        </p:spPr>
      </p:pic>
    </p:spTree>
    <p:extLst>
      <p:ext uri="{BB962C8B-B14F-4D97-AF65-F5344CB8AC3E}">
        <p14:creationId xmlns:p14="http://schemas.microsoft.com/office/powerpoint/2010/main" val="201155594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Correcting Variables for Inflation</a:t>
            </a:r>
          </a:p>
        </p:txBody>
      </p:sp>
      <p:sp>
        <p:nvSpPr>
          <p:cNvPr id="3" name="Content Placeholder 2"/>
          <p:cNvSpPr>
            <a:spLocks noGrp="1"/>
          </p:cNvSpPr>
          <p:nvPr>
            <p:ph idx="1"/>
          </p:nvPr>
        </p:nvSpPr>
        <p:spPr/>
        <p:txBody>
          <a:bodyPr/>
          <a:lstStyle/>
          <a:p>
            <a:r>
              <a:rPr lang="en-US" sz="3200" dirty="0"/>
              <a:t>Comparing </a:t>
            </a:r>
            <a:r>
              <a:rPr lang="en-US" sz="3200" dirty="0" smtClean="0"/>
              <a:t>dollar figures from different times</a:t>
            </a:r>
          </a:p>
          <a:p>
            <a:pPr lvl="1"/>
            <a:r>
              <a:rPr lang="en-US" sz="3000" dirty="0" smtClean="0"/>
              <a:t>Inflation </a:t>
            </a:r>
            <a:r>
              <a:rPr lang="en-US" sz="3000" dirty="0"/>
              <a:t>makes it harder to compare dollar amounts from different times.</a:t>
            </a:r>
          </a:p>
          <a:p>
            <a:pPr lvl="2"/>
            <a:r>
              <a:rPr lang="en-US" dirty="0">
                <a:solidFill>
                  <a:srgbClr val="005EA4"/>
                </a:solidFill>
              </a:rPr>
              <a:t>Example:  the minimum wage</a:t>
            </a:r>
          </a:p>
          <a:p>
            <a:pPr lvl="2"/>
            <a:r>
              <a:rPr lang="en-US" dirty="0"/>
              <a:t>$1.25 in Dec 1963</a:t>
            </a:r>
          </a:p>
          <a:p>
            <a:pPr lvl="2"/>
            <a:r>
              <a:rPr lang="en-US" dirty="0"/>
              <a:t>$7.25 in Dec 2013</a:t>
            </a:r>
          </a:p>
          <a:p>
            <a:pPr lvl="1"/>
            <a:r>
              <a:rPr lang="en-US" sz="3000" dirty="0"/>
              <a:t>Did min wage have more purchasing power in </a:t>
            </a:r>
            <a:r>
              <a:rPr lang="en-US" sz="3000" dirty="0" smtClean="0"/>
              <a:t>Dec </a:t>
            </a:r>
            <a:r>
              <a:rPr lang="en-US" sz="3000" dirty="0"/>
              <a:t>1963 or Dec 2013?  </a:t>
            </a:r>
          </a:p>
          <a:p>
            <a:pPr lvl="1"/>
            <a:r>
              <a:rPr lang="en-US" sz="3000" dirty="0"/>
              <a:t>To compare, use CPI to convert 1963 figure into “2013 dollars”…</a:t>
            </a:r>
          </a:p>
          <a:p>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24</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484386155"/>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dirty="0" smtClean="0"/>
              <a:t>Correcting Variables for Inflation</a:t>
            </a:r>
          </a:p>
        </p:txBody>
      </p:sp>
      <mc:AlternateContent xmlns:mc="http://schemas.openxmlformats.org/markup-compatibility/2006" xmlns:a14="http://schemas.microsoft.com/office/drawing/2010/main">
        <mc:Choice Requires="a14">
          <p:sp>
            <p:nvSpPr>
              <p:cNvPr id="21507" name="Content Placeholder 2"/>
              <p:cNvSpPr>
                <a:spLocks noGrp="1"/>
              </p:cNvSpPr>
              <p:nvPr>
                <p:ph idx="1"/>
              </p:nvPr>
            </p:nvSpPr>
            <p:spPr/>
            <p:txBody>
              <a:bodyPr/>
              <a:lstStyle/>
              <a:p>
                <a:r>
                  <a:rPr lang="en-US" altLang="en-US" dirty="0" smtClean="0"/>
                  <a:t>Dollar figures from different times</a:t>
                </a:r>
              </a:p>
              <a:p>
                <a:pPr marL="11430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800" i="1" smtClean="0">
                              <a:solidFill>
                                <a:schemeClr val="tx1"/>
                              </a:solidFill>
                              <a:latin typeface="Cambria Math" charset="0"/>
                            </a:rPr>
                          </m:ctrlPr>
                        </m:mPr>
                        <m:mr>
                          <m:e>
                            <m:r>
                              <m:rPr>
                                <m:nor/>
                              </m:rPr>
                              <a:rPr lang="en-US" sz="2800">
                                <a:solidFill>
                                  <a:schemeClr val="tx1"/>
                                </a:solidFill>
                              </a:rPr>
                              <m:t>Amount</m:t>
                            </m:r>
                            <m:r>
                              <m:rPr>
                                <m:nor/>
                              </m:rPr>
                              <a:rPr lang="en-US" sz="2800" i="1">
                                <a:solidFill>
                                  <a:schemeClr val="tx1"/>
                                </a:solidFill>
                              </a:rPr>
                              <m:t> </m:t>
                            </m:r>
                            <m:r>
                              <m:rPr>
                                <m:nor/>
                              </m:rPr>
                              <a:rPr lang="en-US" sz="2800" i="1">
                                <a:solidFill>
                                  <a:schemeClr val="tx1"/>
                                </a:solidFill>
                              </a:rPr>
                              <m:t>in</m:t>
                            </m:r>
                            <m:r>
                              <m:rPr>
                                <m:nor/>
                              </m:rPr>
                              <a:rPr lang="en-US" sz="2800" i="1">
                                <a:solidFill>
                                  <a:schemeClr val="tx1"/>
                                </a:solidFill>
                              </a:rPr>
                              <m:t> </m:t>
                            </m:r>
                            <m:r>
                              <m:rPr>
                                <m:nor/>
                              </m:rPr>
                              <a:rPr lang="en-US" sz="2800" i="1">
                                <a:solidFill>
                                  <a:schemeClr val="tx1"/>
                                </a:solidFill>
                              </a:rPr>
                              <m:t>today</m:t>
                            </m:r>
                            <m:r>
                              <m:rPr>
                                <m:nor/>
                              </m:rPr>
                              <a:rPr lang="en-US" sz="2800" i="1">
                                <a:solidFill>
                                  <a:schemeClr val="tx1"/>
                                </a:solidFill>
                              </a:rPr>
                              <m:t>′</m:t>
                            </m:r>
                            <m:r>
                              <m:rPr>
                                <m:nor/>
                              </m:rPr>
                              <a:rPr lang="en-US" sz="2800" i="1">
                                <a:solidFill>
                                  <a:schemeClr val="tx1"/>
                                </a:solidFill>
                              </a:rPr>
                              <m:t>s</m:t>
                            </m:r>
                            <m:r>
                              <m:rPr>
                                <m:nor/>
                              </m:rPr>
                              <a:rPr lang="en-US" sz="2800" i="1">
                                <a:solidFill>
                                  <a:schemeClr val="tx1"/>
                                </a:solidFill>
                              </a:rPr>
                              <m:t> </m:t>
                            </m:r>
                            <m:r>
                              <m:rPr>
                                <m:nor/>
                              </m:rPr>
                              <a:rPr lang="en-US" sz="2800" i="1">
                                <a:solidFill>
                                  <a:schemeClr val="tx1"/>
                                </a:solidFill>
                              </a:rPr>
                              <m:t>dollars</m:t>
                            </m:r>
                            <m:r>
                              <a:rPr lang="en-US" sz="2800">
                                <a:solidFill>
                                  <a:schemeClr val="tx1"/>
                                </a:solidFill>
                                <a:latin typeface="Cambria Math" charset="0"/>
                              </a:rPr>
                              <m:t>=</m:t>
                            </m:r>
                          </m:e>
                        </m:mr>
                        <m:mr>
                          <m:e>
                            <m:r>
                              <a:rPr lang="en-US" sz="2800">
                                <a:solidFill>
                                  <a:schemeClr val="tx1"/>
                                </a:solidFill>
                                <a:latin typeface="Cambria Math" charset="0"/>
                              </a:rPr>
                              <m:t>=</m:t>
                            </m:r>
                            <m:r>
                              <m:rPr>
                                <m:nor/>
                              </m:rPr>
                              <a:rPr lang="en-US" sz="2800" i="1">
                                <a:solidFill>
                                  <a:schemeClr val="tx1"/>
                                </a:solidFill>
                              </a:rPr>
                              <m:t>Amount</m:t>
                            </m:r>
                            <m:r>
                              <m:rPr>
                                <m:nor/>
                              </m:rPr>
                              <a:rPr lang="en-US" sz="2800" i="1">
                                <a:solidFill>
                                  <a:schemeClr val="tx1"/>
                                </a:solidFill>
                              </a:rPr>
                              <m:t> </m:t>
                            </m:r>
                            <m:r>
                              <m:rPr>
                                <m:nor/>
                              </m:rPr>
                              <a:rPr lang="en-US" sz="2800" i="1">
                                <a:solidFill>
                                  <a:schemeClr val="tx1"/>
                                </a:solidFill>
                              </a:rPr>
                              <m:t>in</m:t>
                            </m:r>
                            <m:r>
                              <m:rPr>
                                <m:nor/>
                              </m:rPr>
                              <a:rPr lang="en-US" sz="2800" i="1">
                                <a:solidFill>
                                  <a:schemeClr val="tx1"/>
                                </a:solidFill>
                              </a:rPr>
                              <m:t> </m:t>
                            </m:r>
                            <m:r>
                              <m:rPr>
                                <m:nor/>
                              </m:rPr>
                              <a:rPr lang="en-US" sz="2800" i="1">
                                <a:solidFill>
                                  <a:schemeClr val="tx1"/>
                                </a:solidFill>
                              </a:rPr>
                              <m:t>year</m:t>
                            </m:r>
                            <m:r>
                              <m:rPr>
                                <m:nor/>
                              </m:rPr>
                              <a:rPr lang="en-US" sz="2800" i="1">
                                <a:solidFill>
                                  <a:schemeClr val="tx1"/>
                                </a:solidFill>
                              </a:rPr>
                              <m:t> </m:t>
                            </m:r>
                            <m:r>
                              <m:rPr>
                                <m:nor/>
                              </m:rPr>
                              <a:rPr lang="en-US" sz="2800" i="1">
                                <a:solidFill>
                                  <a:schemeClr val="tx1"/>
                                </a:solidFill>
                              </a:rPr>
                              <m:t>T</m:t>
                            </m:r>
                            <m:r>
                              <m:rPr>
                                <m:nor/>
                              </m:rPr>
                              <a:rPr lang="en-US" sz="2800" i="1">
                                <a:solidFill>
                                  <a:schemeClr val="tx1"/>
                                </a:solidFill>
                              </a:rPr>
                              <m:t> </m:t>
                            </m:r>
                            <m:r>
                              <m:rPr>
                                <m:nor/>
                              </m:rPr>
                              <a:rPr lang="en-US" sz="2800" i="1">
                                <a:solidFill>
                                  <a:schemeClr val="tx1"/>
                                </a:solidFill>
                              </a:rPr>
                              <m:t>dollars</m:t>
                            </m:r>
                            <m:r>
                              <a:rPr lang="en-US" sz="2800">
                                <a:solidFill>
                                  <a:schemeClr val="tx1"/>
                                </a:solidFill>
                                <a:latin typeface="Cambria Math" charset="0"/>
                              </a:rPr>
                              <m:t>×</m:t>
                            </m:r>
                            <m:f>
                              <m:fPr>
                                <m:ctrlPr>
                                  <a:rPr lang="en-US" sz="2800" i="1">
                                    <a:solidFill>
                                      <a:schemeClr val="tx1"/>
                                    </a:solidFill>
                                    <a:latin typeface="Cambria Math" charset="0"/>
                                  </a:rPr>
                                </m:ctrlPr>
                              </m:fPr>
                              <m:num>
                                <m:r>
                                  <m:rPr>
                                    <m:nor/>
                                  </m:rPr>
                                  <a:rPr lang="en-US" sz="2800" i="1">
                                    <a:solidFill>
                                      <a:schemeClr val="tx1"/>
                                    </a:solidFill>
                                  </a:rPr>
                                  <m:t>Price</m:t>
                                </m:r>
                                <m:r>
                                  <m:rPr>
                                    <m:nor/>
                                  </m:rPr>
                                  <a:rPr lang="en-US" sz="2800" i="1">
                                    <a:solidFill>
                                      <a:schemeClr val="tx1"/>
                                    </a:solidFill>
                                  </a:rPr>
                                  <m:t> </m:t>
                                </m:r>
                                <m:r>
                                  <m:rPr>
                                    <m:nor/>
                                  </m:rPr>
                                  <a:rPr lang="en-US" sz="2800" i="1">
                                    <a:solidFill>
                                      <a:schemeClr val="tx1"/>
                                    </a:solidFill>
                                  </a:rPr>
                                  <m:t>level</m:t>
                                </m:r>
                                <m:r>
                                  <m:rPr>
                                    <m:nor/>
                                  </m:rPr>
                                  <a:rPr lang="en-US" sz="2800" i="1">
                                    <a:solidFill>
                                      <a:schemeClr val="tx1"/>
                                    </a:solidFill>
                                  </a:rPr>
                                  <m:t> </m:t>
                                </m:r>
                                <m:r>
                                  <m:rPr>
                                    <m:nor/>
                                  </m:rPr>
                                  <a:rPr lang="en-US" sz="2800" i="1">
                                    <a:solidFill>
                                      <a:schemeClr val="tx1"/>
                                    </a:solidFill>
                                  </a:rPr>
                                  <m:t>today</m:t>
                                </m:r>
                              </m:num>
                              <m:den>
                                <m:r>
                                  <m:rPr>
                                    <m:nor/>
                                  </m:rPr>
                                  <a:rPr lang="en-US" sz="2800" i="1">
                                    <a:solidFill>
                                      <a:schemeClr val="tx1"/>
                                    </a:solidFill>
                                  </a:rPr>
                                  <m:t>Price</m:t>
                                </m:r>
                                <m:r>
                                  <m:rPr>
                                    <m:nor/>
                                  </m:rPr>
                                  <a:rPr lang="en-US" sz="2800" i="1">
                                    <a:solidFill>
                                      <a:schemeClr val="tx1"/>
                                    </a:solidFill>
                                  </a:rPr>
                                  <m:t> </m:t>
                                </m:r>
                                <m:r>
                                  <m:rPr>
                                    <m:nor/>
                                  </m:rPr>
                                  <a:rPr lang="en-US" sz="2800" i="1">
                                    <a:solidFill>
                                      <a:schemeClr val="tx1"/>
                                    </a:solidFill>
                                  </a:rPr>
                                  <m:t>level</m:t>
                                </m:r>
                                <m:r>
                                  <m:rPr>
                                    <m:nor/>
                                  </m:rPr>
                                  <a:rPr lang="en-US" sz="2800" i="1">
                                    <a:solidFill>
                                      <a:schemeClr val="tx1"/>
                                    </a:solidFill>
                                  </a:rPr>
                                  <m:t> </m:t>
                                </m:r>
                                <m:r>
                                  <m:rPr>
                                    <m:nor/>
                                  </m:rPr>
                                  <a:rPr lang="en-US" sz="2800" i="1">
                                    <a:solidFill>
                                      <a:schemeClr val="tx1"/>
                                    </a:solidFill>
                                  </a:rPr>
                                  <m:t>in</m:t>
                                </m:r>
                                <m:r>
                                  <m:rPr>
                                    <m:nor/>
                                  </m:rPr>
                                  <a:rPr lang="en-US" sz="2800" i="1">
                                    <a:solidFill>
                                      <a:schemeClr val="tx1"/>
                                    </a:solidFill>
                                  </a:rPr>
                                  <m:t> </m:t>
                                </m:r>
                                <m:r>
                                  <m:rPr>
                                    <m:nor/>
                                  </m:rPr>
                                  <a:rPr lang="en-US" sz="2800" i="1">
                                    <a:solidFill>
                                      <a:schemeClr val="tx1"/>
                                    </a:solidFill>
                                  </a:rPr>
                                  <m:t>year</m:t>
                                </m:r>
                                <m:r>
                                  <m:rPr>
                                    <m:nor/>
                                  </m:rPr>
                                  <a:rPr lang="en-US" sz="2800" i="1">
                                    <a:solidFill>
                                      <a:schemeClr val="tx1"/>
                                    </a:solidFill>
                                  </a:rPr>
                                  <m:t> </m:t>
                                </m:r>
                                <m:r>
                                  <m:rPr>
                                    <m:nor/>
                                  </m:rPr>
                                  <a:rPr lang="en-US" sz="2800" i="1">
                                    <a:solidFill>
                                      <a:schemeClr val="tx1"/>
                                    </a:solidFill>
                                  </a:rPr>
                                  <m:t>T</m:t>
                                </m:r>
                              </m:den>
                            </m:f>
                          </m:e>
                        </m:mr>
                      </m:m>
                    </m:oMath>
                  </m:oMathPara>
                </a14:m>
                <a:endParaRPr lang="en-US" altLang="en-US" sz="2800" dirty="0" smtClean="0">
                  <a:solidFill>
                    <a:schemeClr val="tx1"/>
                  </a:solidFill>
                </a:endParaRPr>
              </a:p>
              <a:p>
                <a:r>
                  <a:rPr lang="en-US" altLang="en-US" dirty="0" smtClean="0">
                    <a:solidFill>
                      <a:srgbClr val="005EA4"/>
                    </a:solidFill>
                  </a:rPr>
                  <a:t>In our example: </a:t>
                </a:r>
              </a:p>
              <a:p>
                <a:pPr lvl="1"/>
                <a:r>
                  <a:rPr lang="en-US" altLang="en-US" dirty="0" smtClean="0"/>
                  <a:t>“</a:t>
                </a:r>
                <a:r>
                  <a:rPr lang="en-US" altLang="en-US" dirty="0"/>
                  <a:t>year T ” is </a:t>
                </a:r>
                <a:r>
                  <a:rPr lang="en-US" altLang="en-US" dirty="0" smtClean="0"/>
                  <a:t>1963</a:t>
                </a:r>
                <a:r>
                  <a:rPr lang="en-US" altLang="en-US" dirty="0"/>
                  <a:t>,   “today” is </a:t>
                </a:r>
                <a:r>
                  <a:rPr lang="en-US" altLang="en-US" dirty="0" smtClean="0"/>
                  <a:t>2013</a:t>
                </a:r>
                <a:endParaRPr lang="en-US" altLang="en-US" dirty="0"/>
              </a:p>
              <a:p>
                <a:pPr lvl="1"/>
                <a:r>
                  <a:rPr lang="en-US" altLang="en-US" dirty="0"/>
                  <a:t>Min wage was $1.25 in year T</a:t>
                </a:r>
              </a:p>
              <a:p>
                <a:pPr lvl="1"/>
                <a:r>
                  <a:rPr lang="en-US" altLang="en-US" dirty="0"/>
                  <a:t>CPI = 30.9 in year T,  CPI = 234.6 </a:t>
                </a:r>
                <a:r>
                  <a:rPr lang="en-US" altLang="en-US" dirty="0" smtClean="0"/>
                  <a:t>today</a:t>
                </a:r>
              </a:p>
              <a:p>
                <a:pPr lvl="1"/>
                <a:r>
                  <a:rPr lang="en-US" altLang="en-US" dirty="0"/>
                  <a:t>The minimum wage </a:t>
                </a:r>
                <a:r>
                  <a:rPr lang="en-US" altLang="en-US" dirty="0" smtClean="0"/>
                  <a:t>in </a:t>
                </a:r>
                <a:r>
                  <a:rPr lang="en-US" altLang="en-US" dirty="0"/>
                  <a:t>1963 </a:t>
                </a:r>
                <a:r>
                  <a:rPr lang="en-US" altLang="en-US" dirty="0" smtClean="0"/>
                  <a:t>was”</a:t>
                </a:r>
              </a:p>
              <a:p>
                <a:pPr marL="457200" lvl="1" indent="0">
                  <a:buNone/>
                </a:pPr>
                <a:r>
                  <a:rPr lang="en-US" altLang="en-US" dirty="0" smtClean="0"/>
                  <a:t> </a:t>
                </a:r>
                <a:r>
                  <a:rPr lang="en-US" altLang="en-US" dirty="0"/>
                  <a:t>$</a:t>
                </a:r>
                <a:r>
                  <a:rPr lang="en-US" altLang="en-US" dirty="0" smtClean="0"/>
                  <a:t>1.25 x 234.6/30.9 </a:t>
                </a:r>
                <a:r>
                  <a:rPr lang="en-US" altLang="en-US" dirty="0"/>
                  <a:t>= </a:t>
                </a:r>
                <a:r>
                  <a:rPr lang="en-US" altLang="en-US" dirty="0">
                    <a:solidFill>
                      <a:srgbClr val="C00000"/>
                    </a:solidFill>
                  </a:rPr>
                  <a:t>$</a:t>
                </a:r>
                <a:r>
                  <a:rPr lang="en-US" altLang="en-US" dirty="0" smtClean="0">
                    <a:solidFill>
                      <a:srgbClr val="C00000"/>
                    </a:solidFill>
                  </a:rPr>
                  <a:t>9.49 </a:t>
                </a:r>
                <a:r>
                  <a:rPr lang="en-US" altLang="en-US" dirty="0" smtClean="0"/>
                  <a:t>in </a:t>
                </a:r>
                <a:r>
                  <a:rPr lang="en-US" altLang="en-US" dirty="0"/>
                  <a:t>2013 dollars</a:t>
                </a:r>
                <a:r>
                  <a:rPr lang="en-US" altLang="en-US" dirty="0" smtClean="0"/>
                  <a:t>. </a:t>
                </a:r>
                <a:endParaRPr lang="en-US" altLang="en-US" dirty="0"/>
              </a:p>
              <a:p>
                <a:pPr lvl="1"/>
                <a:endParaRPr lang="en-US" altLang="en-US" dirty="0"/>
              </a:p>
              <a:p>
                <a:endParaRPr lang="en-US" altLang="en-US" dirty="0" smtClean="0"/>
              </a:p>
            </p:txBody>
          </p:sp>
        </mc:Choice>
        <mc:Fallback xmlns="">
          <p:sp>
            <p:nvSpPr>
              <p:cNvPr id="21507"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646" t="-1432"/>
                </a:stretch>
              </a:blipFill>
            </p:spPr>
            <p:txBody>
              <a:bodyPr/>
              <a:lstStyle/>
              <a:p>
                <a:r>
                  <a:rPr lang="en-US">
                    <a:noFill/>
                  </a:rPr>
                  <a:t> </a:t>
                </a:r>
              </a:p>
            </p:txBody>
          </p:sp>
        </mc:Fallback>
      </mc:AlternateContent>
      <p:sp>
        <p:nvSpPr>
          <p:cNvPr id="21510"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E0941561-FAEA-49D7-9782-D3E92884C311}" type="slidenum">
              <a:rPr lang="en-US" altLang="en-US" sz="1200" smtClean="0">
                <a:solidFill>
                  <a:srgbClr val="002060"/>
                </a:solidFill>
              </a:rPr>
              <a:pPr algn="ctr" eaLnBrk="1" hangingPunct="1"/>
              <a:t>25</a:t>
            </a:fld>
            <a:endParaRPr lang="en-US" altLang="en-US" sz="1200" smtClean="0">
              <a:solidFill>
                <a:srgbClr val="002060"/>
              </a:solidFill>
            </a:endParaRPr>
          </a:p>
        </p:txBody>
      </p:sp>
      <p:sp>
        <p:nvSpPr>
          <p:cNvPr id="2150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3229282421"/>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Correcting Variables for Inflation</a:t>
            </a:r>
          </a:p>
        </p:txBody>
      </p:sp>
      <p:sp>
        <p:nvSpPr>
          <p:cNvPr id="3" name="Content Placeholder 2"/>
          <p:cNvSpPr>
            <a:spLocks noGrp="1"/>
          </p:cNvSpPr>
          <p:nvPr>
            <p:ph idx="1"/>
          </p:nvPr>
        </p:nvSpPr>
        <p:spPr>
          <a:xfrm>
            <a:off x="277813" y="1025525"/>
            <a:ext cx="8866187" cy="5422900"/>
          </a:xfrm>
        </p:spPr>
        <p:txBody>
          <a:bodyPr/>
          <a:lstStyle/>
          <a:p>
            <a:r>
              <a:rPr lang="en-US" dirty="0"/>
              <a:t>Comparing </a:t>
            </a:r>
            <a:r>
              <a:rPr lang="en-US" dirty="0" smtClean="0"/>
              <a:t>dollar figures from different times</a:t>
            </a:r>
          </a:p>
          <a:p>
            <a:pPr lvl="1"/>
            <a:r>
              <a:rPr lang="en-US" sz="3000" dirty="0" smtClean="0"/>
              <a:t>Researchers</a:t>
            </a:r>
            <a:r>
              <a:rPr lang="en-US" sz="3000" dirty="0"/>
              <a:t>, business analysts, and </a:t>
            </a:r>
            <a:r>
              <a:rPr lang="en-US" sz="3000" dirty="0" smtClean="0"/>
              <a:t>policymakers </a:t>
            </a:r>
            <a:r>
              <a:rPr lang="en-US" sz="3000" dirty="0"/>
              <a:t>often use this technique </a:t>
            </a:r>
            <a:r>
              <a:rPr lang="en-US" sz="3000" dirty="0" smtClean="0"/>
              <a:t>to convert </a:t>
            </a:r>
            <a:r>
              <a:rPr lang="en-US" sz="3000" dirty="0"/>
              <a:t>a time series of </a:t>
            </a:r>
            <a:r>
              <a:rPr lang="en-US" sz="3000" dirty="0" smtClean="0"/>
              <a:t>current-dollar (</a:t>
            </a:r>
            <a:r>
              <a:rPr lang="en-US" sz="3000" dirty="0"/>
              <a:t>nominal) figures into constant-dollar (real) figures.  </a:t>
            </a:r>
          </a:p>
          <a:p>
            <a:pPr lvl="1"/>
            <a:r>
              <a:rPr lang="en-US" sz="3000" dirty="0"/>
              <a:t>They can then see how a variable has changed over time after correcting for inflation. </a:t>
            </a:r>
          </a:p>
          <a:p>
            <a:pPr lvl="1"/>
            <a:r>
              <a:rPr lang="en-US" dirty="0" smtClean="0"/>
              <a:t>Example: the minimum wage…</a:t>
            </a:r>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26</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72516809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title"/>
          </p:nvPr>
        </p:nvSpPr>
        <p:spPr>
          <a:xfrm>
            <a:off x="209550" y="0"/>
            <a:ext cx="8770938" cy="914400"/>
          </a:xfrm>
        </p:spPr>
        <p:txBody>
          <a:bodyPr>
            <a:normAutofit fontScale="90000"/>
          </a:bodyPr>
          <a:lstStyle/>
          <a:p>
            <a:pPr algn="ctr" eaLnBrk="1" hangingPunct="1"/>
            <a:r>
              <a:rPr lang="en-US" sz="3000" dirty="0" smtClean="0"/>
              <a:t>The U.S. Minimum Wage in Current Dollars</a:t>
            </a:r>
            <a:br>
              <a:rPr lang="en-US" sz="3000" dirty="0" smtClean="0"/>
            </a:br>
            <a:r>
              <a:rPr lang="en-US" sz="3000" dirty="0" smtClean="0"/>
              <a:t>and Today’s Dollars, </a:t>
            </a:r>
            <a:r>
              <a:rPr lang="en-US" sz="2600" dirty="0" smtClean="0"/>
              <a:t>1960–2013</a:t>
            </a:r>
          </a:p>
        </p:txBody>
      </p:sp>
      <p:grpSp>
        <p:nvGrpSpPr>
          <p:cNvPr id="7" name="Group 6"/>
          <p:cNvGrpSpPr/>
          <p:nvPr/>
        </p:nvGrpSpPr>
        <p:grpSpPr>
          <a:xfrm>
            <a:off x="266700" y="933450"/>
            <a:ext cx="8610600" cy="5314950"/>
            <a:chOff x="266700" y="771525"/>
            <a:chExt cx="8610600" cy="531495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771525"/>
              <a:ext cx="8610600" cy="531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45"/>
            <p:cNvGrpSpPr>
              <a:grpSpLocks/>
            </p:cNvGrpSpPr>
            <p:nvPr/>
          </p:nvGrpSpPr>
          <p:grpSpPr bwMode="auto">
            <a:xfrm>
              <a:off x="4267200" y="1397175"/>
              <a:ext cx="2232025" cy="842962"/>
              <a:chOff x="3471" y="958"/>
              <a:chExt cx="1406" cy="531"/>
            </a:xfrm>
          </p:grpSpPr>
          <p:sp>
            <p:nvSpPr>
              <p:cNvPr id="30729" name="Text Box 41"/>
              <p:cNvSpPr txBox="1">
                <a:spLocks noChangeArrowheads="1"/>
              </p:cNvSpPr>
              <p:nvPr/>
            </p:nvSpPr>
            <p:spPr bwMode="auto">
              <a:xfrm>
                <a:off x="3628" y="958"/>
                <a:ext cx="12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400" i="1" dirty="0" smtClean="0">
                    <a:solidFill>
                      <a:srgbClr val="000000"/>
                    </a:solidFill>
                  </a:rPr>
                  <a:t>2013 </a:t>
                </a:r>
                <a:r>
                  <a:rPr lang="en-US" sz="2400" i="1" dirty="0">
                    <a:solidFill>
                      <a:srgbClr val="000000"/>
                    </a:solidFill>
                  </a:rPr>
                  <a:t>dollars</a:t>
                </a:r>
              </a:p>
            </p:txBody>
          </p:sp>
          <p:sp>
            <p:nvSpPr>
              <p:cNvPr id="30730" name="Line 43"/>
              <p:cNvSpPr>
                <a:spLocks noChangeShapeType="1"/>
              </p:cNvSpPr>
              <p:nvPr/>
            </p:nvSpPr>
            <p:spPr bwMode="auto">
              <a:xfrm flipV="1">
                <a:off x="3471" y="1174"/>
                <a:ext cx="217" cy="3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pSp>
        <p:grpSp>
          <p:nvGrpSpPr>
            <p:cNvPr id="3" name="Group 44"/>
            <p:cNvGrpSpPr>
              <a:grpSpLocks/>
            </p:cNvGrpSpPr>
            <p:nvPr/>
          </p:nvGrpSpPr>
          <p:grpSpPr bwMode="auto">
            <a:xfrm>
              <a:off x="4800600" y="4343400"/>
              <a:ext cx="2535238" cy="635000"/>
              <a:chOff x="3486" y="2902"/>
              <a:chExt cx="1597" cy="400"/>
            </a:xfrm>
          </p:grpSpPr>
          <p:sp>
            <p:nvSpPr>
              <p:cNvPr id="30727" name="Text Box 40"/>
              <p:cNvSpPr txBox="1">
                <a:spLocks noChangeArrowheads="1"/>
              </p:cNvSpPr>
              <p:nvPr/>
            </p:nvSpPr>
            <p:spPr bwMode="auto">
              <a:xfrm>
                <a:off x="3713" y="3014"/>
                <a:ext cx="13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400" i="1" dirty="0">
                    <a:solidFill>
                      <a:srgbClr val="000000"/>
                    </a:solidFill>
                  </a:rPr>
                  <a:t>current dollars</a:t>
                </a:r>
              </a:p>
            </p:txBody>
          </p:sp>
          <p:sp>
            <p:nvSpPr>
              <p:cNvPr id="30728" name="Line 42"/>
              <p:cNvSpPr>
                <a:spLocks noChangeShapeType="1"/>
              </p:cNvSpPr>
              <p:nvPr/>
            </p:nvSpPr>
            <p:spPr bwMode="auto">
              <a:xfrm flipH="1" flipV="1">
                <a:off x="3486" y="2902"/>
                <a:ext cx="277" cy="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pSp>
      </p:grpSp>
      <p:sp>
        <p:nvSpPr>
          <p:cNvPr id="5" name="Footer Placeholder 4"/>
          <p:cNvSpPr>
            <a:spLocks noGrp="1"/>
          </p:cNvSpPr>
          <p:nvPr>
            <p:ph type="ftr" sz="quarter" idx="14"/>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 name="Slide Number Placeholder 5"/>
          <p:cNvSpPr>
            <a:spLocks noGrp="1"/>
          </p:cNvSpPr>
          <p:nvPr>
            <p:ph type="sldNum" sz="quarter" idx="13"/>
          </p:nvPr>
        </p:nvSpPr>
        <p:spPr/>
        <p:txBody>
          <a:bodyPr/>
          <a:lstStyle/>
          <a:p>
            <a:pPr>
              <a:defRPr/>
            </a:pPr>
            <a:fld id="{2F37425F-5E17-4209-B948-B5CE2119E408}" type="slidenum">
              <a:rPr lang="en-US" smtClean="0"/>
              <a:pPr>
                <a:defRPr/>
              </a:pPr>
              <a:t>27</a:t>
            </a:fld>
            <a:endParaRPr lang="en-US" dirty="0"/>
          </a:p>
        </p:txBody>
      </p:sp>
    </p:spTree>
    <p:extLst>
      <p:ext uri="{BB962C8B-B14F-4D97-AF65-F5344CB8AC3E}">
        <p14:creationId xmlns:p14="http://schemas.microsoft.com/office/powerpoint/2010/main" val="348176613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GB" altLang="zh-CN" dirty="0" smtClean="0"/>
              <a:t>Inflate Ruth’s salary </a:t>
            </a:r>
            <a:endParaRPr kumimoji="1" lang="zh-CN" altLang="en-US" dirty="0"/>
          </a:p>
        </p:txBody>
      </p:sp>
      <p:sp>
        <p:nvSpPr>
          <p:cNvPr id="7" name="内容占位符 6"/>
          <p:cNvSpPr>
            <a:spLocks noGrp="1"/>
          </p:cNvSpPr>
          <p:nvPr>
            <p:ph idx="1"/>
          </p:nvPr>
        </p:nvSpPr>
        <p:spPr>
          <a:xfrm>
            <a:off x="277813" y="1025525"/>
            <a:ext cx="8588375" cy="3089275"/>
          </a:xfrm>
        </p:spPr>
        <p:txBody>
          <a:bodyPr/>
          <a:lstStyle/>
          <a:p>
            <a:r>
              <a:rPr kumimoji="1" lang="en-GB" altLang="zh-CN" dirty="0" smtClean="0"/>
              <a:t>Ruth’s salary in 1931: $80,000</a:t>
            </a:r>
          </a:p>
          <a:p>
            <a:r>
              <a:rPr kumimoji="1" lang="en-GB" altLang="zh-CN" dirty="0" smtClean="0"/>
              <a:t>CPI in 2005: 195</a:t>
            </a:r>
          </a:p>
          <a:p>
            <a:r>
              <a:rPr kumimoji="1" lang="en-GB" altLang="zh-CN" dirty="0" smtClean="0"/>
              <a:t>CPI in 1931: 15.2</a:t>
            </a:r>
          </a:p>
          <a:p>
            <a:r>
              <a:rPr kumimoji="1" lang="en-GB" altLang="zh-CN" dirty="0" smtClean="0"/>
              <a:t>Alex’s salary in 2005: </a:t>
            </a:r>
            <a:r>
              <a:rPr kumimoji="1" lang="en-US" altLang="zh-CN" dirty="0"/>
              <a:t>$26,000,000 </a:t>
            </a:r>
          </a:p>
          <a:p>
            <a:r>
              <a:rPr kumimoji="1" lang="en-GB" altLang="zh-CN" dirty="0" smtClean="0"/>
              <a:t>Who has a better life?</a:t>
            </a:r>
          </a:p>
        </p:txBody>
      </p:sp>
      <p:sp>
        <p:nvSpPr>
          <p:cNvPr id="4" name="幻灯片编号占位符 3"/>
          <p:cNvSpPr>
            <a:spLocks noGrp="1"/>
          </p:cNvSpPr>
          <p:nvPr>
            <p:ph type="sldNum" sz="quarter" idx="10"/>
          </p:nvPr>
        </p:nvSpPr>
        <p:spPr/>
        <p:txBody>
          <a:bodyPr/>
          <a:lstStyle/>
          <a:p>
            <a:pPr>
              <a:defRPr/>
            </a:pPr>
            <a:fld id="{2F37425F-5E17-4209-B948-B5CE2119E408}" type="slidenum">
              <a:rPr lang="en-US" smtClean="0"/>
              <a:pPr>
                <a:defRPr/>
              </a:pPr>
              <a:t>28</a:t>
            </a:fld>
            <a:endParaRPr lang="en-US" dirty="0"/>
          </a:p>
        </p:txBody>
      </p:sp>
      <p:sp>
        <p:nvSpPr>
          <p:cNvPr id="5" name="页脚占位符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8" name="图片 7"/>
          <p:cNvPicPr>
            <a:picLocks noChangeAspect="1"/>
          </p:cNvPicPr>
          <p:nvPr/>
        </p:nvPicPr>
        <p:blipFill>
          <a:blip r:embed="rId2"/>
          <a:stretch>
            <a:fillRect/>
          </a:stretch>
        </p:blipFill>
        <p:spPr>
          <a:xfrm>
            <a:off x="6146053" y="3736975"/>
            <a:ext cx="2720135" cy="2440585"/>
          </a:xfrm>
          <a:prstGeom prst="rect">
            <a:avLst/>
          </a:prstGeom>
        </p:spPr>
      </p:pic>
      <p:sp>
        <p:nvSpPr>
          <p:cNvPr id="9" name="文本框 8"/>
          <p:cNvSpPr txBox="1"/>
          <p:nvPr/>
        </p:nvSpPr>
        <p:spPr>
          <a:xfrm>
            <a:off x="457200" y="4495800"/>
            <a:ext cx="3886200" cy="1754326"/>
          </a:xfrm>
          <a:prstGeom prst="rect">
            <a:avLst/>
          </a:prstGeom>
          <a:noFill/>
        </p:spPr>
        <p:txBody>
          <a:bodyPr wrap="square" rtlCol="0">
            <a:spAutoFit/>
          </a:bodyPr>
          <a:lstStyle/>
          <a:p>
            <a:r>
              <a:rPr kumimoji="1" lang="en-US" altLang="zh-CN" sz="3600" dirty="0"/>
              <a:t>$80000*195/15.2</a:t>
            </a:r>
          </a:p>
          <a:p>
            <a:r>
              <a:rPr kumimoji="1" lang="en-US" altLang="zh-CN" sz="3600" dirty="0"/>
              <a:t>=$1,026,316</a:t>
            </a:r>
          </a:p>
          <a:p>
            <a:endParaRPr kumimoji="1" lang="zh-CN" altLang="en-US" sz="3600" dirty="0"/>
          </a:p>
        </p:txBody>
      </p:sp>
    </p:spTree>
    <p:extLst>
      <p:ext uri="{BB962C8B-B14F-4D97-AF65-F5344CB8AC3E}">
        <p14:creationId xmlns:p14="http://schemas.microsoft.com/office/powerpoint/2010/main" val="4818629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sz="3000" dirty="0">
                <a:solidFill>
                  <a:schemeClr val="accent6">
                    <a:lumMod val="50000"/>
                  </a:schemeClr>
                </a:solidFill>
              </a:rPr>
              <a:t>Active Learning 4		</a:t>
            </a:r>
            <a:r>
              <a:rPr lang="en-US" sz="3000" dirty="0">
                <a:solidFill>
                  <a:srgbClr val="AE1221"/>
                </a:solidFill>
              </a:rPr>
              <a:t>Comparing tuition increases</a:t>
            </a:r>
            <a:endParaRPr lang="en-US" sz="3000" dirty="0"/>
          </a:p>
        </p:txBody>
      </p:sp>
      <p:sp>
        <p:nvSpPr>
          <p:cNvPr id="3" name="Content Placeholder 2"/>
          <p:cNvSpPr>
            <a:spLocks noGrp="1"/>
          </p:cNvSpPr>
          <p:nvPr>
            <p:ph idx="1"/>
          </p:nvPr>
        </p:nvSpPr>
        <p:spPr>
          <a:xfrm>
            <a:off x="304800" y="4038600"/>
            <a:ext cx="8686800" cy="2409825"/>
          </a:xfrm>
        </p:spPr>
        <p:txBody>
          <a:bodyPr>
            <a:noAutofit/>
          </a:bodyPr>
          <a:lstStyle/>
          <a:p>
            <a:r>
              <a:rPr lang="en-US" sz="2800" dirty="0">
                <a:solidFill>
                  <a:schemeClr val="accent6">
                    <a:lumMod val="50000"/>
                  </a:schemeClr>
                </a:solidFill>
              </a:rPr>
              <a:t>Express the 1990 tuition figures in 2015 dollars, then compute the percentage increase in real terms for all three types of schools.  </a:t>
            </a:r>
            <a:endParaRPr lang="en-US" sz="2800" dirty="0" smtClean="0">
              <a:solidFill>
                <a:schemeClr val="accent6">
                  <a:lumMod val="50000"/>
                </a:schemeClr>
              </a:solidFill>
            </a:endParaRPr>
          </a:p>
          <a:p>
            <a:r>
              <a:rPr lang="en-US" sz="2800" dirty="0" smtClean="0">
                <a:solidFill>
                  <a:schemeClr val="accent6">
                    <a:lumMod val="50000"/>
                  </a:schemeClr>
                </a:solidFill>
              </a:rPr>
              <a:t>Which </a:t>
            </a:r>
            <a:r>
              <a:rPr lang="en-US" sz="2800" dirty="0">
                <a:solidFill>
                  <a:schemeClr val="accent6">
                    <a:lumMod val="50000"/>
                  </a:schemeClr>
                </a:solidFill>
              </a:rPr>
              <a:t>type experienced the largest increase in real tuition costs? </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29</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748868255"/>
              </p:ext>
            </p:extLst>
          </p:nvPr>
        </p:nvGraphicFramePr>
        <p:xfrm>
          <a:off x="685800" y="685800"/>
          <a:ext cx="7708900" cy="3373823"/>
        </p:xfrm>
        <a:graphic>
          <a:graphicData uri="http://schemas.openxmlformats.org/drawingml/2006/table">
            <a:tbl>
              <a:tblPr firstRow="1" bandRow="1">
                <a:tableStyleId>{5940675A-B579-460E-94D1-54222C63F5DA}</a:tableStyleId>
              </a:tblPr>
              <a:tblGrid>
                <a:gridCol w="4316803"/>
                <a:gridCol w="1643047"/>
                <a:gridCol w="1749050"/>
              </a:tblGrid>
              <a:tr h="488732">
                <a:tc gridSpan="3">
                  <a:txBody>
                    <a:bodyPr/>
                    <a:lstStyle/>
                    <a:p>
                      <a:pPr algn="ctr"/>
                      <a:r>
                        <a:rPr lang="en-US" sz="2300" b="1" dirty="0" smtClean="0">
                          <a:latin typeface="Arial"/>
                          <a:cs typeface="Arial"/>
                        </a:rPr>
                        <a:t>Tuition and Fees at U.S. Colleges and Universities</a:t>
                      </a:r>
                      <a:endParaRPr lang="en-US" sz="2300" b="1" dirty="0">
                        <a:latin typeface="Arial"/>
                        <a:cs typeface="Arial"/>
                      </a:endParaRPr>
                    </a:p>
                  </a:txBody>
                  <a:tcPr>
                    <a:solidFill>
                      <a:schemeClr val="bg1"/>
                    </a:solidFill>
                  </a:tcPr>
                </a:tc>
                <a:tc hMerge="1">
                  <a:txBody>
                    <a:bodyPr/>
                    <a:lstStyle/>
                    <a:p>
                      <a:pPr algn="ctr"/>
                      <a:endParaRPr lang="en-US" sz="2300" dirty="0"/>
                    </a:p>
                  </a:txBody>
                  <a:tcPr anchor="ctr">
                    <a:solidFill>
                      <a:schemeClr val="bg1"/>
                    </a:solidFill>
                  </a:tcPr>
                </a:tc>
                <a:tc hMerge="1">
                  <a:txBody>
                    <a:bodyPr/>
                    <a:lstStyle/>
                    <a:p>
                      <a:pPr algn="ctr"/>
                      <a:endParaRPr lang="en-US" sz="2300" dirty="0"/>
                    </a:p>
                  </a:txBody>
                  <a:tcPr anchor="ctr">
                    <a:solidFill>
                      <a:schemeClr val="bg1"/>
                    </a:solidFill>
                  </a:tcPr>
                </a:tc>
              </a:tr>
              <a:tr h="488732">
                <a:tc>
                  <a:txBody>
                    <a:bodyPr/>
                    <a:lstStyle/>
                    <a:p>
                      <a:endParaRPr lang="en-US" sz="2300" dirty="0">
                        <a:latin typeface="Arial"/>
                        <a:cs typeface="Arial"/>
                      </a:endParaRPr>
                    </a:p>
                  </a:txBody>
                  <a:tcPr>
                    <a:solidFill>
                      <a:schemeClr val="bg1"/>
                    </a:solidFill>
                  </a:tcPr>
                </a:tc>
                <a:tc>
                  <a:txBody>
                    <a:bodyPr/>
                    <a:lstStyle/>
                    <a:p>
                      <a:pPr algn="ctr"/>
                      <a:r>
                        <a:rPr lang="en-US" sz="2300" dirty="0" smtClean="0">
                          <a:latin typeface="Arial"/>
                          <a:cs typeface="Arial"/>
                        </a:rPr>
                        <a:t>1990</a:t>
                      </a:r>
                      <a:endParaRPr lang="en-US" sz="2300" dirty="0">
                        <a:latin typeface="Arial"/>
                        <a:cs typeface="Arial"/>
                      </a:endParaRPr>
                    </a:p>
                  </a:txBody>
                  <a:tcPr anchor="ctr">
                    <a:solidFill>
                      <a:schemeClr val="bg1"/>
                    </a:solidFill>
                  </a:tcPr>
                </a:tc>
                <a:tc>
                  <a:txBody>
                    <a:bodyPr/>
                    <a:lstStyle/>
                    <a:p>
                      <a:pPr algn="ctr"/>
                      <a:r>
                        <a:rPr lang="en-US" sz="2300" dirty="0" smtClean="0">
                          <a:latin typeface="Arial"/>
                          <a:cs typeface="Arial"/>
                        </a:rPr>
                        <a:t>2015</a:t>
                      </a:r>
                      <a:endParaRPr lang="en-US" sz="2300" dirty="0">
                        <a:latin typeface="Arial"/>
                        <a:cs typeface="Arial"/>
                      </a:endParaRPr>
                    </a:p>
                  </a:txBody>
                  <a:tcPr anchor="ctr">
                    <a:solidFill>
                      <a:schemeClr val="bg1"/>
                    </a:solidFill>
                  </a:tcPr>
                </a:tc>
              </a:tr>
              <a:tr h="628787">
                <a:tc>
                  <a:txBody>
                    <a:bodyPr/>
                    <a:lstStyle/>
                    <a:p>
                      <a:r>
                        <a:rPr lang="en-US" sz="2300" dirty="0" smtClean="0">
                          <a:latin typeface="Arial"/>
                          <a:cs typeface="Arial"/>
                        </a:rPr>
                        <a:t>Private non-profit 4-year </a:t>
                      </a:r>
                      <a:endParaRPr lang="en-US" sz="2300" dirty="0">
                        <a:latin typeface="Arial"/>
                        <a:cs typeface="Arial"/>
                      </a:endParaRPr>
                    </a:p>
                  </a:txBody>
                  <a:tcPr anchor="ctr">
                    <a:solidFill>
                      <a:schemeClr val="bg1"/>
                    </a:solidFill>
                  </a:tcPr>
                </a:tc>
                <a:tc>
                  <a:txBody>
                    <a:bodyPr/>
                    <a:lstStyle/>
                    <a:p>
                      <a:pPr algn="ctr" fontAlgn="b"/>
                      <a:r>
                        <a:rPr lang="en-US" sz="2300" b="0" i="0" u="none" strike="noStrike" dirty="0">
                          <a:effectLst/>
                          <a:latin typeface="Arial"/>
                          <a:cs typeface="Arial"/>
                        </a:rPr>
                        <a:t>$9,340 </a:t>
                      </a:r>
                    </a:p>
                  </a:txBody>
                  <a:tcPr marL="9525" marR="9525" marT="9525" marB="0" anchor="ctr">
                    <a:solidFill>
                      <a:schemeClr val="bg1"/>
                    </a:solidFill>
                  </a:tcPr>
                </a:tc>
                <a:tc>
                  <a:txBody>
                    <a:bodyPr/>
                    <a:lstStyle/>
                    <a:p>
                      <a:pPr algn="ctr" fontAlgn="b"/>
                      <a:r>
                        <a:rPr lang="en-US" sz="2300" b="0" i="0" u="none" strike="noStrike" dirty="0" smtClean="0">
                          <a:effectLst/>
                          <a:latin typeface="Arial"/>
                          <a:cs typeface="Arial"/>
                        </a:rPr>
                        <a:t>$32,405 </a:t>
                      </a:r>
                      <a:endParaRPr lang="en-US" sz="2300" b="0" i="0" u="none" strike="noStrike" dirty="0">
                        <a:effectLst/>
                        <a:latin typeface="Arial"/>
                        <a:cs typeface="Arial"/>
                      </a:endParaRPr>
                    </a:p>
                  </a:txBody>
                  <a:tcPr marL="9525" marR="9525" marT="9525" marB="0" anchor="ctr">
                    <a:solidFill>
                      <a:schemeClr val="bg1"/>
                    </a:solidFill>
                  </a:tcPr>
                </a:tc>
              </a:tr>
              <a:tr h="628787">
                <a:tc>
                  <a:txBody>
                    <a:bodyPr/>
                    <a:lstStyle/>
                    <a:p>
                      <a:r>
                        <a:rPr lang="en-US" sz="2300" dirty="0" smtClean="0">
                          <a:latin typeface="Arial"/>
                          <a:cs typeface="Arial"/>
                        </a:rPr>
                        <a:t>Public 4-year</a:t>
                      </a:r>
                      <a:endParaRPr lang="en-US" sz="2300" baseline="0" dirty="0" smtClean="0">
                        <a:latin typeface="Arial"/>
                        <a:cs typeface="Arial"/>
                      </a:endParaRPr>
                    </a:p>
                  </a:txBody>
                  <a:tcPr anchor="ctr">
                    <a:solidFill>
                      <a:schemeClr val="bg1"/>
                    </a:solidFill>
                  </a:tcPr>
                </a:tc>
                <a:tc>
                  <a:txBody>
                    <a:bodyPr/>
                    <a:lstStyle/>
                    <a:p>
                      <a:pPr algn="ctr" fontAlgn="b"/>
                      <a:r>
                        <a:rPr lang="en-US" sz="2300" b="0" i="0" u="none" strike="noStrike">
                          <a:effectLst/>
                          <a:latin typeface="Arial"/>
                          <a:cs typeface="Arial"/>
                        </a:rPr>
                        <a:t>$1,908 </a:t>
                      </a:r>
                    </a:p>
                  </a:txBody>
                  <a:tcPr marL="9525" marR="9525" marT="9525" marB="0" anchor="ctr">
                    <a:solidFill>
                      <a:schemeClr val="bg1"/>
                    </a:solidFill>
                  </a:tcPr>
                </a:tc>
                <a:tc>
                  <a:txBody>
                    <a:bodyPr/>
                    <a:lstStyle/>
                    <a:p>
                      <a:pPr algn="ctr" fontAlgn="b"/>
                      <a:r>
                        <a:rPr lang="en-US" sz="2300" b="0" i="0" u="none" strike="noStrike" dirty="0" smtClean="0">
                          <a:effectLst/>
                          <a:latin typeface="Arial"/>
                          <a:cs typeface="Arial"/>
                        </a:rPr>
                        <a:t>$9,410 </a:t>
                      </a:r>
                      <a:endParaRPr lang="en-US" sz="2300" b="0" i="0" u="none" strike="noStrike" dirty="0">
                        <a:effectLst/>
                        <a:latin typeface="Arial"/>
                        <a:cs typeface="Arial"/>
                      </a:endParaRPr>
                    </a:p>
                  </a:txBody>
                  <a:tcPr marL="9525" marR="9525" marT="9525" marB="0" anchor="ctr">
                    <a:solidFill>
                      <a:schemeClr val="bg1"/>
                    </a:solidFill>
                  </a:tcPr>
                </a:tc>
              </a:tr>
              <a:tr h="628787">
                <a:tc>
                  <a:txBody>
                    <a:bodyPr/>
                    <a:lstStyle/>
                    <a:p>
                      <a:r>
                        <a:rPr lang="en-US" sz="2300" dirty="0" smtClean="0">
                          <a:latin typeface="Arial"/>
                          <a:cs typeface="Arial"/>
                        </a:rPr>
                        <a:t>Public 2-year</a:t>
                      </a:r>
                      <a:endParaRPr lang="en-US" sz="2300" dirty="0">
                        <a:latin typeface="Arial"/>
                        <a:cs typeface="Arial"/>
                      </a:endParaRPr>
                    </a:p>
                  </a:txBody>
                  <a:tcPr anchor="ctr">
                    <a:solidFill>
                      <a:schemeClr val="bg1"/>
                    </a:solidFill>
                  </a:tcPr>
                </a:tc>
                <a:tc>
                  <a:txBody>
                    <a:bodyPr/>
                    <a:lstStyle/>
                    <a:p>
                      <a:pPr algn="ctr" fontAlgn="b"/>
                      <a:r>
                        <a:rPr lang="en-US" sz="2300" b="0" i="0" u="none" strike="noStrike" dirty="0">
                          <a:effectLst/>
                          <a:latin typeface="Arial"/>
                          <a:cs typeface="Arial"/>
                        </a:rPr>
                        <a:t>$906 </a:t>
                      </a:r>
                    </a:p>
                  </a:txBody>
                  <a:tcPr marL="9525" marR="9525" marT="9525" marB="0" anchor="ctr">
                    <a:solidFill>
                      <a:schemeClr val="bg1"/>
                    </a:solidFill>
                  </a:tcPr>
                </a:tc>
                <a:tc>
                  <a:txBody>
                    <a:bodyPr/>
                    <a:lstStyle/>
                    <a:p>
                      <a:pPr algn="ctr" fontAlgn="b"/>
                      <a:r>
                        <a:rPr lang="en-US" sz="2300" b="0" i="0" u="none" strike="noStrike" dirty="0" smtClean="0">
                          <a:effectLst/>
                          <a:latin typeface="Arial"/>
                          <a:cs typeface="Arial"/>
                        </a:rPr>
                        <a:t>$3,435 </a:t>
                      </a:r>
                      <a:endParaRPr lang="en-US" sz="2300" b="0" i="0" u="none" strike="noStrike" dirty="0">
                        <a:effectLst/>
                        <a:latin typeface="Arial"/>
                        <a:cs typeface="Arial"/>
                      </a:endParaRPr>
                    </a:p>
                  </a:txBody>
                  <a:tcPr marL="9525" marR="9525" marT="9525" marB="0" anchor="ctr">
                    <a:solidFill>
                      <a:schemeClr val="bg1"/>
                    </a:solidFill>
                  </a:tcPr>
                </a:tc>
              </a:tr>
              <a:tr h="509998">
                <a:tc>
                  <a:txBody>
                    <a:bodyPr/>
                    <a:lstStyle/>
                    <a:p>
                      <a:r>
                        <a:rPr lang="en-US" sz="2300" dirty="0" smtClean="0">
                          <a:latin typeface="Arial"/>
                          <a:cs typeface="Arial"/>
                        </a:rPr>
                        <a:t>CPI</a:t>
                      </a:r>
                      <a:endParaRPr lang="en-US" sz="2300" dirty="0">
                        <a:latin typeface="Arial"/>
                        <a:cs typeface="Arial"/>
                      </a:endParaRPr>
                    </a:p>
                  </a:txBody>
                  <a:tcPr anchor="ctr">
                    <a:solidFill>
                      <a:schemeClr val="bg1"/>
                    </a:solidFill>
                  </a:tcPr>
                </a:tc>
                <a:tc>
                  <a:txBody>
                    <a:bodyPr/>
                    <a:lstStyle/>
                    <a:p>
                      <a:pPr algn="ctr" fontAlgn="b"/>
                      <a:r>
                        <a:rPr lang="en-US" sz="2300" b="0" i="0" u="none" strike="noStrike" dirty="0">
                          <a:effectLst/>
                          <a:latin typeface="Arial"/>
                          <a:cs typeface="Arial"/>
                        </a:rPr>
                        <a:t>130.7</a:t>
                      </a:r>
                    </a:p>
                  </a:txBody>
                  <a:tcPr marL="9525" marR="9525" marT="9525" marB="0" anchor="ctr">
                    <a:solidFill>
                      <a:schemeClr val="bg1"/>
                    </a:solidFill>
                  </a:tcPr>
                </a:tc>
                <a:tc>
                  <a:txBody>
                    <a:bodyPr/>
                    <a:lstStyle/>
                    <a:p>
                      <a:pPr algn="ctr" fontAlgn="b"/>
                      <a:r>
                        <a:rPr lang="en-US" sz="2300" b="0" i="0" u="none" strike="noStrike" dirty="0" smtClean="0">
                          <a:effectLst/>
                          <a:latin typeface="Arial"/>
                          <a:cs typeface="Arial"/>
                        </a:rPr>
                        <a:t>237.7</a:t>
                      </a:r>
                      <a:endParaRPr lang="en-US" sz="2300" b="0" i="0" u="none" strike="noStrike" dirty="0">
                        <a:effectLst/>
                        <a:latin typeface="Arial"/>
                        <a:cs typeface="Arial"/>
                      </a:endParaRPr>
                    </a:p>
                  </a:txBody>
                  <a:tcPr marL="9525" marR="9525" marT="9525" marB="0" anchor="ctr">
                    <a:solidFill>
                      <a:schemeClr val="bg1"/>
                    </a:solidFill>
                  </a:tcPr>
                </a:tc>
              </a:tr>
            </a:tbl>
          </a:graphicData>
        </a:graphic>
      </p:graphicFrame>
    </p:spTree>
    <p:extLst>
      <p:ext uri="{BB962C8B-B14F-4D97-AF65-F5344CB8AC3E}">
        <p14:creationId xmlns:p14="http://schemas.microsoft.com/office/powerpoint/2010/main" val="396428675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solidFill>
                  <a:srgbClr val="C00000"/>
                </a:solidFill>
              </a:rPr>
              <a:t>Babe Ruth’s Salary vs Alex Rodriquez’s</a:t>
            </a:r>
            <a:endParaRPr kumimoji="1" lang="zh-CN" altLang="en-US" dirty="0">
              <a:solidFill>
                <a:srgbClr val="C00000"/>
              </a:solidFill>
            </a:endParaRPr>
          </a:p>
        </p:txBody>
      </p:sp>
      <p:pic>
        <p:nvPicPr>
          <p:cNvPr id="6" name="内容占位符 5"/>
          <p:cNvPicPr>
            <a:picLocks noGrp="1" noChangeAspect="1"/>
          </p:cNvPicPr>
          <p:nvPr>
            <p:ph idx="1"/>
          </p:nvPr>
        </p:nvPicPr>
        <p:blipFill>
          <a:blip r:embed="rId2"/>
          <a:stretch>
            <a:fillRect/>
          </a:stretch>
        </p:blipFill>
        <p:spPr>
          <a:xfrm>
            <a:off x="304800" y="1066800"/>
            <a:ext cx="3993298" cy="3448050"/>
          </a:xfrm>
          <a:prstGeom prst="rect">
            <a:avLst/>
          </a:prstGeom>
        </p:spPr>
      </p:pic>
      <p:sp>
        <p:nvSpPr>
          <p:cNvPr id="4" name="幻灯片编号占位符 3"/>
          <p:cNvSpPr>
            <a:spLocks noGrp="1"/>
          </p:cNvSpPr>
          <p:nvPr>
            <p:ph type="sldNum" sz="quarter" idx="10"/>
          </p:nvPr>
        </p:nvSpPr>
        <p:spPr/>
        <p:txBody>
          <a:bodyPr/>
          <a:lstStyle/>
          <a:p>
            <a:pPr>
              <a:defRPr/>
            </a:pPr>
            <a:fld id="{073C29DC-2178-4274-9150-45F8EBD31C2D}" type="slidenum">
              <a:rPr lang="en-US" smtClean="0"/>
              <a:pPr>
                <a:defRPr/>
              </a:pPr>
              <a:t>3</a:t>
            </a:fld>
            <a:endParaRPr lang="en-US"/>
          </a:p>
        </p:txBody>
      </p:sp>
      <p:sp>
        <p:nvSpPr>
          <p:cNvPr id="5" name="页脚占位符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7" name="图片 6"/>
          <p:cNvPicPr>
            <a:picLocks noChangeAspect="1"/>
          </p:cNvPicPr>
          <p:nvPr/>
        </p:nvPicPr>
        <p:blipFill>
          <a:blip r:embed="rId3"/>
          <a:stretch>
            <a:fillRect/>
          </a:stretch>
        </p:blipFill>
        <p:spPr>
          <a:xfrm>
            <a:off x="4876800" y="1066800"/>
            <a:ext cx="3842998" cy="3448050"/>
          </a:xfrm>
          <a:prstGeom prst="rect">
            <a:avLst/>
          </a:prstGeom>
        </p:spPr>
      </p:pic>
      <p:sp>
        <p:nvSpPr>
          <p:cNvPr id="8" name="文本框 7"/>
          <p:cNvSpPr txBox="1"/>
          <p:nvPr/>
        </p:nvSpPr>
        <p:spPr>
          <a:xfrm>
            <a:off x="304800" y="4584919"/>
            <a:ext cx="3993298" cy="1815882"/>
          </a:xfrm>
          <a:prstGeom prst="rect">
            <a:avLst/>
          </a:prstGeom>
          <a:noFill/>
        </p:spPr>
        <p:txBody>
          <a:bodyPr wrap="square" rtlCol="0">
            <a:spAutoFit/>
          </a:bodyPr>
          <a:lstStyle/>
          <a:p>
            <a:r>
              <a:rPr kumimoji="1" lang="en-GB" altLang="zh-CN" sz="2800" dirty="0" smtClean="0"/>
              <a:t>A </a:t>
            </a:r>
            <a:r>
              <a:rPr kumimoji="1" lang="en-US" altLang="zh-CN" sz="2800" dirty="0" smtClean="0"/>
              <a:t>b</a:t>
            </a:r>
            <a:r>
              <a:rPr kumimoji="1" lang="en-GB" altLang="zh-CN" sz="2800" dirty="0" err="1" smtClean="0"/>
              <a:t>ase</a:t>
            </a:r>
            <a:r>
              <a:rPr kumimoji="1" lang="en-GB" altLang="zh-CN" sz="2800" dirty="0" smtClean="0"/>
              <a:t> ball player in </a:t>
            </a:r>
          </a:p>
          <a:p>
            <a:r>
              <a:rPr kumimoji="1" lang="en-GB" altLang="zh-CN" sz="2800" dirty="0" smtClean="0"/>
              <a:t>NEW YOUR YANKEES</a:t>
            </a:r>
          </a:p>
          <a:p>
            <a:r>
              <a:rPr kumimoji="1" lang="en-GB" altLang="zh-CN" sz="2800" dirty="0" smtClean="0"/>
              <a:t>earned </a:t>
            </a:r>
            <a:r>
              <a:rPr kumimoji="1" lang="en-GB" altLang="zh-CN" sz="2800" dirty="0" smtClean="0">
                <a:solidFill>
                  <a:srgbClr val="FF0000"/>
                </a:solidFill>
              </a:rPr>
              <a:t>$80,000 </a:t>
            </a:r>
          </a:p>
          <a:p>
            <a:r>
              <a:rPr kumimoji="1" lang="en-GB" altLang="zh-CN" sz="2800" dirty="0" smtClean="0"/>
              <a:t>per month in 1931</a:t>
            </a:r>
            <a:endParaRPr kumimoji="1" lang="zh-CN" altLang="en-US" sz="2800" dirty="0"/>
          </a:p>
        </p:txBody>
      </p:sp>
      <p:sp>
        <p:nvSpPr>
          <p:cNvPr id="9" name="文本框 8"/>
          <p:cNvSpPr txBox="1"/>
          <p:nvPr/>
        </p:nvSpPr>
        <p:spPr>
          <a:xfrm>
            <a:off x="4801650" y="4584809"/>
            <a:ext cx="3993298" cy="1815882"/>
          </a:xfrm>
          <a:prstGeom prst="rect">
            <a:avLst/>
          </a:prstGeom>
          <a:noFill/>
        </p:spPr>
        <p:txBody>
          <a:bodyPr wrap="square" rtlCol="0">
            <a:spAutoFit/>
          </a:bodyPr>
          <a:lstStyle/>
          <a:p>
            <a:r>
              <a:rPr kumimoji="1" lang="en-GB" altLang="zh-CN" sz="2800" dirty="0" smtClean="0"/>
              <a:t>A shortstop in </a:t>
            </a:r>
          </a:p>
          <a:p>
            <a:r>
              <a:rPr kumimoji="1" lang="en-GB" altLang="zh-CN" sz="2800" dirty="0" smtClean="0"/>
              <a:t>NEW YOUR YANKEES</a:t>
            </a:r>
          </a:p>
          <a:p>
            <a:r>
              <a:rPr kumimoji="1" lang="en-GB" altLang="zh-CN" sz="2800" dirty="0" smtClean="0"/>
              <a:t>earned </a:t>
            </a:r>
            <a:r>
              <a:rPr kumimoji="1" lang="en-GB" altLang="zh-CN" sz="2800" dirty="0" smtClean="0">
                <a:solidFill>
                  <a:srgbClr val="FF0000"/>
                </a:solidFill>
              </a:rPr>
              <a:t>$26,000,000 </a:t>
            </a:r>
          </a:p>
          <a:p>
            <a:r>
              <a:rPr kumimoji="1" lang="en-GB" altLang="zh-CN" sz="2800" dirty="0" smtClean="0"/>
              <a:t>per month in 2005</a:t>
            </a:r>
            <a:endParaRPr kumimoji="1" lang="zh-CN" altLang="en-US" sz="2800" dirty="0"/>
          </a:p>
        </p:txBody>
      </p:sp>
    </p:spTree>
    <p:extLst>
      <p:ext uri="{BB962C8B-B14F-4D97-AF65-F5344CB8AC3E}">
        <p14:creationId xmlns:p14="http://schemas.microsoft.com/office/powerpoint/2010/main" val="10627966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Correcting Variables for Inflation</a:t>
            </a:r>
          </a:p>
        </p:txBody>
      </p:sp>
      <p:sp>
        <p:nvSpPr>
          <p:cNvPr id="3" name="Content Placeholder 2"/>
          <p:cNvSpPr>
            <a:spLocks noGrp="1"/>
          </p:cNvSpPr>
          <p:nvPr>
            <p:ph idx="1"/>
          </p:nvPr>
        </p:nvSpPr>
        <p:spPr>
          <a:xfrm>
            <a:off x="277813" y="1025525"/>
            <a:ext cx="8866187" cy="5422900"/>
          </a:xfrm>
        </p:spPr>
        <p:txBody>
          <a:bodyPr/>
          <a:lstStyle/>
          <a:p>
            <a:r>
              <a:rPr lang="en-US" dirty="0" smtClean="0"/>
              <a:t>Indexation</a:t>
            </a:r>
          </a:p>
          <a:p>
            <a:pPr lvl="1"/>
            <a:r>
              <a:rPr lang="en-US" dirty="0"/>
              <a:t> A dollar amount is indexed for inflation </a:t>
            </a:r>
            <a:br>
              <a:rPr lang="en-US" dirty="0"/>
            </a:br>
            <a:r>
              <a:rPr lang="en-US" dirty="0"/>
              <a:t>if it is automatically corrected for inflation </a:t>
            </a:r>
            <a:br>
              <a:rPr lang="en-US" dirty="0"/>
            </a:br>
            <a:r>
              <a:rPr lang="en-US" dirty="0"/>
              <a:t>by law or in a contract.</a:t>
            </a:r>
          </a:p>
          <a:p>
            <a:r>
              <a:rPr lang="en-US" sz="3200" dirty="0" smtClean="0"/>
              <a:t>The </a:t>
            </a:r>
            <a:r>
              <a:rPr lang="en-US" sz="3200" dirty="0"/>
              <a:t>increase in </a:t>
            </a:r>
            <a:r>
              <a:rPr lang="en-US" sz="3200" dirty="0" smtClean="0"/>
              <a:t>CPI </a:t>
            </a:r>
            <a:r>
              <a:rPr lang="en-US" sz="3200" dirty="0"/>
              <a:t>automatically determines:</a:t>
            </a:r>
          </a:p>
          <a:p>
            <a:pPr lvl="1"/>
            <a:r>
              <a:rPr lang="en-US" dirty="0" smtClean="0"/>
              <a:t>The COLA in many multi-year labor contracts.</a:t>
            </a:r>
          </a:p>
          <a:p>
            <a:pPr lvl="1"/>
            <a:r>
              <a:rPr lang="en-US" dirty="0" smtClean="0"/>
              <a:t>Adjustments in </a:t>
            </a:r>
            <a:r>
              <a:rPr lang="en-US" dirty="0"/>
              <a:t>Social Security payments and federal income tax brackets</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30</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4003095082"/>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Correcting Variables for Inflation</a:t>
            </a:r>
          </a:p>
        </p:txBody>
      </p:sp>
      <p:sp>
        <p:nvSpPr>
          <p:cNvPr id="3" name="Content Placeholder 2"/>
          <p:cNvSpPr>
            <a:spLocks noGrp="1"/>
          </p:cNvSpPr>
          <p:nvPr>
            <p:ph idx="1"/>
          </p:nvPr>
        </p:nvSpPr>
        <p:spPr>
          <a:xfrm>
            <a:off x="277813" y="1025525"/>
            <a:ext cx="8866187" cy="5422900"/>
          </a:xfrm>
        </p:spPr>
        <p:txBody>
          <a:bodyPr/>
          <a:lstStyle/>
          <a:p>
            <a:pPr marL="0" indent="0">
              <a:buNone/>
            </a:pPr>
            <a:r>
              <a:rPr lang="en-US" dirty="0"/>
              <a:t>Real vs. Nominal Interest Rates</a:t>
            </a:r>
          </a:p>
          <a:p>
            <a:r>
              <a:rPr lang="en-US" sz="3200" dirty="0" smtClean="0"/>
              <a:t>The </a:t>
            </a:r>
            <a:r>
              <a:rPr lang="en-US" sz="3200" dirty="0"/>
              <a:t>nominal interest rate: </a:t>
            </a:r>
          </a:p>
          <a:p>
            <a:pPr lvl="1"/>
            <a:r>
              <a:rPr lang="en-US" sz="2800" dirty="0" smtClean="0"/>
              <a:t>Interest </a:t>
            </a:r>
            <a:r>
              <a:rPr lang="en-US" sz="2800" dirty="0"/>
              <a:t>rate not corrected for inflation</a:t>
            </a:r>
          </a:p>
          <a:p>
            <a:pPr lvl="1"/>
            <a:r>
              <a:rPr lang="en-US" sz="2800" dirty="0" smtClean="0"/>
              <a:t>Rate </a:t>
            </a:r>
            <a:r>
              <a:rPr lang="en-US" sz="2800" dirty="0"/>
              <a:t>of growth in the dollar value of </a:t>
            </a:r>
            <a:r>
              <a:rPr lang="en-US" sz="2800" dirty="0" smtClean="0"/>
              <a:t>a deposit </a:t>
            </a:r>
            <a:r>
              <a:rPr lang="en-US" sz="2800" dirty="0"/>
              <a:t>or debt</a:t>
            </a:r>
          </a:p>
          <a:p>
            <a:r>
              <a:rPr lang="en-US" sz="3200" dirty="0"/>
              <a:t>The real interest rate:</a:t>
            </a:r>
          </a:p>
          <a:p>
            <a:pPr lvl="1"/>
            <a:r>
              <a:rPr lang="en-US" sz="2800" dirty="0" smtClean="0"/>
              <a:t>Corrected for inflation</a:t>
            </a:r>
          </a:p>
          <a:p>
            <a:pPr lvl="1"/>
            <a:r>
              <a:rPr lang="en-US" sz="2800" dirty="0" smtClean="0"/>
              <a:t>Rate </a:t>
            </a:r>
            <a:r>
              <a:rPr lang="en-US" sz="2800" dirty="0"/>
              <a:t>of growth in the purchasing power of a deposit or debt</a:t>
            </a:r>
          </a:p>
          <a:p>
            <a:pPr marL="0" indent="0">
              <a:buNone/>
            </a:pPr>
            <a:r>
              <a:rPr lang="en-US" sz="2600" dirty="0">
                <a:solidFill>
                  <a:srgbClr val="C00000"/>
                </a:solidFill>
              </a:rPr>
              <a:t>Real interest </a:t>
            </a:r>
            <a:r>
              <a:rPr lang="en-US" sz="2600" dirty="0" smtClean="0">
                <a:solidFill>
                  <a:srgbClr val="C00000"/>
                </a:solidFill>
              </a:rPr>
              <a:t>rate=(</a:t>
            </a:r>
            <a:r>
              <a:rPr lang="en-US" sz="2600" dirty="0">
                <a:solidFill>
                  <a:srgbClr val="C00000"/>
                </a:solidFill>
              </a:rPr>
              <a:t>nominal interest rate</a:t>
            </a:r>
            <a:r>
              <a:rPr lang="en-US" sz="2600" dirty="0" smtClean="0">
                <a:solidFill>
                  <a:srgbClr val="C00000"/>
                </a:solidFill>
              </a:rPr>
              <a:t>)–(</a:t>
            </a:r>
            <a:r>
              <a:rPr lang="en-US" sz="2600" dirty="0">
                <a:solidFill>
                  <a:srgbClr val="C00000"/>
                </a:solidFill>
              </a:rPr>
              <a:t>inflation rate)</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31</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24861278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CC0000"/>
                </a:solidFill>
              </a:rPr>
              <a:t>Real vs. Nominal Interest Rates</a:t>
            </a:r>
            <a:endParaRPr lang="en-US" dirty="0"/>
          </a:p>
        </p:txBody>
      </p:sp>
      <p:sp>
        <p:nvSpPr>
          <p:cNvPr id="7" name="Content Placeholder 6"/>
          <p:cNvSpPr>
            <a:spLocks noGrp="1"/>
          </p:cNvSpPr>
          <p:nvPr>
            <p:ph idx="1"/>
          </p:nvPr>
        </p:nvSpPr>
        <p:spPr/>
        <p:txBody>
          <a:bodyPr/>
          <a:lstStyle/>
          <a:p>
            <a:pPr marL="0" indent="0" eaLnBrk="1" hangingPunct="1">
              <a:spcBef>
                <a:spcPct val="30000"/>
              </a:spcBef>
              <a:buFont typeface="Wingdings" pitchFamily="2" charset="2"/>
              <a:buNone/>
            </a:pPr>
            <a:r>
              <a:rPr lang="en-US" dirty="0">
                <a:solidFill>
                  <a:srgbClr val="005EA4"/>
                </a:solidFill>
              </a:rPr>
              <a:t>Example:</a:t>
            </a:r>
          </a:p>
          <a:p>
            <a:pPr marL="520700" lvl="1" indent="-355600" eaLnBrk="1" hangingPunct="1">
              <a:lnSpc>
                <a:spcPct val="105000"/>
              </a:lnSpc>
              <a:spcBef>
                <a:spcPct val="30000"/>
              </a:spcBef>
            </a:pPr>
            <a:r>
              <a:rPr lang="en-US" dirty="0"/>
              <a:t>Deposit $1,000 for one year.</a:t>
            </a:r>
          </a:p>
          <a:p>
            <a:pPr marL="520700" lvl="1" indent="-355600" eaLnBrk="1" hangingPunct="1">
              <a:lnSpc>
                <a:spcPct val="105000"/>
              </a:lnSpc>
              <a:spcBef>
                <a:spcPct val="30000"/>
              </a:spcBef>
            </a:pPr>
            <a:r>
              <a:rPr lang="en-US" dirty="0"/>
              <a:t>Nominal interest rate is 9%. </a:t>
            </a:r>
          </a:p>
          <a:p>
            <a:pPr marL="520700" lvl="1" indent="-355600" eaLnBrk="1" hangingPunct="1">
              <a:lnSpc>
                <a:spcPct val="105000"/>
              </a:lnSpc>
              <a:spcBef>
                <a:spcPct val="30000"/>
              </a:spcBef>
            </a:pPr>
            <a:r>
              <a:rPr lang="en-US" dirty="0"/>
              <a:t>During that year, inflation is 3.5%.</a:t>
            </a:r>
          </a:p>
          <a:p>
            <a:pPr marL="520700" lvl="1" indent="-355600" eaLnBrk="1" hangingPunct="1">
              <a:lnSpc>
                <a:spcPct val="105000"/>
              </a:lnSpc>
              <a:spcBef>
                <a:spcPct val="30000"/>
              </a:spcBef>
            </a:pPr>
            <a:r>
              <a:rPr lang="en-US" dirty="0"/>
              <a:t>Real interest rate </a:t>
            </a:r>
            <a:br>
              <a:rPr lang="en-US" dirty="0"/>
            </a:br>
            <a:r>
              <a:rPr lang="en-US" dirty="0"/>
              <a:t>	= Nominal interest rate – Inflation</a:t>
            </a:r>
          </a:p>
          <a:p>
            <a:pPr marL="520700" lvl="1" indent="-355600" eaLnBrk="1" hangingPunct="1">
              <a:lnSpc>
                <a:spcPct val="105000"/>
              </a:lnSpc>
              <a:spcBef>
                <a:spcPct val="10000"/>
              </a:spcBef>
              <a:buFont typeface="Wingdings" pitchFamily="2" charset="2"/>
              <a:buNone/>
            </a:pPr>
            <a:r>
              <a:rPr lang="en-US" dirty="0"/>
              <a:t>		=  9.0%  –  3.5%   =   </a:t>
            </a:r>
            <a:r>
              <a:rPr lang="en-US" dirty="0">
                <a:solidFill>
                  <a:srgbClr val="FF0000"/>
                </a:solidFill>
              </a:rPr>
              <a:t>5.5%</a:t>
            </a:r>
          </a:p>
          <a:p>
            <a:pPr marL="520700" lvl="1" indent="-355600" eaLnBrk="1" hangingPunct="1">
              <a:lnSpc>
                <a:spcPct val="105000"/>
              </a:lnSpc>
              <a:spcBef>
                <a:spcPct val="30000"/>
              </a:spcBef>
            </a:pPr>
            <a:r>
              <a:rPr lang="en-US" dirty="0"/>
              <a:t>The purchasing power of the $1000 deposit </a:t>
            </a:r>
            <a:br>
              <a:rPr lang="en-US" dirty="0"/>
            </a:br>
            <a:r>
              <a:rPr lang="en-US" dirty="0"/>
              <a:t>has grown 5.5</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32</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306503812"/>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0"/>
            <a:ext cx="8770938" cy="914400"/>
          </a:xfrm>
        </p:spPr>
        <p:txBody>
          <a:bodyPr/>
          <a:lstStyle/>
          <a:p>
            <a:r>
              <a:rPr lang="en-US" sz="3200" dirty="0"/>
              <a:t>Real and Nominal Interest Rates in the U.S</a:t>
            </a:r>
            <a:r>
              <a:rPr lang="en-US" sz="3200" dirty="0" smtClean="0"/>
              <a:t>.,</a:t>
            </a:r>
            <a:br>
              <a:rPr lang="en-US" sz="3200" dirty="0" smtClean="0"/>
            </a:br>
            <a:r>
              <a:rPr lang="en-US" sz="3200" dirty="0"/>
              <a:t>	</a:t>
            </a:r>
            <a:r>
              <a:rPr lang="en-US" sz="3200" dirty="0" smtClean="0"/>
              <a:t>	1960–2015</a:t>
            </a:r>
            <a:endParaRPr lang="en-US" sz="3200" dirty="0"/>
          </a:p>
        </p:txBody>
      </p:sp>
      <p:sp>
        <p:nvSpPr>
          <p:cNvPr id="4" name="Slide Number Placeholder 3"/>
          <p:cNvSpPr>
            <a:spLocks noGrp="1"/>
          </p:cNvSpPr>
          <p:nvPr>
            <p:ph type="sldNum" sz="quarter" idx="13"/>
          </p:nvPr>
        </p:nvSpPr>
        <p:spPr/>
        <p:txBody>
          <a:bodyPr/>
          <a:lstStyle/>
          <a:p>
            <a:pPr>
              <a:defRPr/>
            </a:pPr>
            <a:fld id="{2F37425F-5E17-4209-B948-B5CE2119E408}" type="slidenum">
              <a:rPr lang="en-US" smtClean="0"/>
              <a:pPr>
                <a:defRPr/>
              </a:pPr>
              <a:t>33</a:t>
            </a:fld>
            <a:endParaRPr lang="en-US" dirty="0"/>
          </a:p>
        </p:txBody>
      </p:sp>
      <p:sp>
        <p:nvSpPr>
          <p:cNvPr id="5" name="Footer Placeholder 4"/>
          <p:cNvSpPr>
            <a:spLocks noGrp="1"/>
          </p:cNvSpPr>
          <p:nvPr>
            <p:ph type="ftr" sz="quarter" idx="14"/>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pSp>
        <p:nvGrpSpPr>
          <p:cNvPr id="12" name="Group 11"/>
          <p:cNvGrpSpPr/>
          <p:nvPr/>
        </p:nvGrpSpPr>
        <p:grpSpPr>
          <a:xfrm>
            <a:off x="82324" y="1066800"/>
            <a:ext cx="8756876" cy="4291012"/>
            <a:chOff x="1" y="1195388"/>
            <a:chExt cx="8909276" cy="4467225"/>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914" y="1195388"/>
              <a:ext cx="8615363" cy="446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a:spLocks noChangeArrowheads="1"/>
            </p:cNvSpPr>
            <p:nvPr/>
          </p:nvSpPr>
          <p:spPr bwMode="auto">
            <a:xfrm rot="-5400000">
              <a:off x="-1684615" y="3203852"/>
              <a:ext cx="37385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b="1" dirty="0" smtClean="0">
                  <a:solidFill>
                    <a:prstClr val="black"/>
                  </a:solidFill>
                </a:rPr>
                <a:t>Interest rate (percent per year)</a:t>
              </a:r>
              <a:endParaRPr lang="en-US" b="1" dirty="0">
                <a:solidFill>
                  <a:prstClr val="black"/>
                </a:solidFill>
              </a:endParaRPr>
            </a:p>
          </p:txBody>
        </p:sp>
        <p:grpSp>
          <p:nvGrpSpPr>
            <p:cNvPr id="6" name="Group 5"/>
            <p:cNvGrpSpPr/>
            <p:nvPr/>
          </p:nvGrpSpPr>
          <p:grpSpPr>
            <a:xfrm>
              <a:off x="5189229" y="1714457"/>
              <a:ext cx="2667000" cy="646331"/>
              <a:chOff x="5189229" y="1714457"/>
              <a:chExt cx="2667000" cy="646331"/>
            </a:xfrm>
          </p:grpSpPr>
          <p:sp>
            <p:nvSpPr>
              <p:cNvPr id="9" name="TextBox 8"/>
              <p:cNvSpPr txBox="1"/>
              <p:nvPr/>
            </p:nvSpPr>
            <p:spPr>
              <a:xfrm>
                <a:off x="5562600" y="1714457"/>
                <a:ext cx="2293629" cy="646331"/>
              </a:xfrm>
              <a:prstGeom prst="rect">
                <a:avLst/>
              </a:prstGeom>
              <a:noFill/>
            </p:spPr>
            <p:txBody>
              <a:bodyPr wrap="square" rtlCol="0">
                <a:spAutoFit/>
              </a:bodyPr>
              <a:lstStyle/>
              <a:p>
                <a:r>
                  <a:rPr lang="en-US" b="1" dirty="0" smtClean="0"/>
                  <a:t>Real</a:t>
                </a:r>
              </a:p>
              <a:p>
                <a:r>
                  <a:rPr lang="en-US" b="1" dirty="0" smtClean="0"/>
                  <a:t>Nominal</a:t>
                </a:r>
                <a:endParaRPr lang="en-US" b="1" dirty="0"/>
              </a:p>
            </p:txBody>
          </p:sp>
          <p:cxnSp>
            <p:nvCxnSpPr>
              <p:cNvPr id="10" name="Straight Connector 9"/>
              <p:cNvCxnSpPr/>
              <p:nvPr/>
            </p:nvCxnSpPr>
            <p:spPr bwMode="auto">
              <a:xfrm>
                <a:off x="5189229" y="2176419"/>
                <a:ext cx="388629" cy="0"/>
              </a:xfrm>
              <a:prstGeom prst="line">
                <a:avLst/>
              </a:prstGeom>
              <a:noFill/>
              <a:ln w="38100" cap="flat" cmpd="sng" algn="ctr">
                <a:solidFill>
                  <a:srgbClr val="FF0000"/>
                </a:solidFill>
                <a:prstDash val="solid"/>
                <a:round/>
                <a:headEnd type="none" w="med" len="med"/>
                <a:tailEnd type="none" w="med" len="med"/>
              </a:ln>
              <a:effectLst/>
            </p:spPr>
          </p:cxnSp>
          <p:cxnSp>
            <p:nvCxnSpPr>
              <p:cNvPr id="11" name="Straight Connector 10"/>
              <p:cNvCxnSpPr/>
              <p:nvPr/>
            </p:nvCxnSpPr>
            <p:spPr bwMode="auto">
              <a:xfrm>
                <a:off x="5189229" y="1871619"/>
                <a:ext cx="388629" cy="0"/>
              </a:xfrm>
              <a:prstGeom prst="line">
                <a:avLst/>
              </a:prstGeom>
              <a:noFill/>
              <a:ln w="38100" cap="flat" cmpd="sng" algn="ctr">
                <a:solidFill>
                  <a:srgbClr val="0000FF"/>
                </a:solidFill>
                <a:prstDash val="solid"/>
                <a:round/>
                <a:headEnd type="none" w="med" len="med"/>
                <a:tailEnd type="none" w="med" len="med"/>
              </a:ln>
              <a:effectLst/>
            </p:spPr>
          </p:cxnSp>
        </p:grpSp>
      </p:grpSp>
    </p:spTree>
    <p:extLst>
      <p:ext uri="{BB962C8B-B14F-4D97-AF65-F5344CB8AC3E}">
        <p14:creationId xmlns:p14="http://schemas.microsoft.com/office/powerpoint/2010/main" val="311235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endParaRPr lang="en-US" dirty="0"/>
          </a:p>
        </p:txBody>
      </p:sp>
      <p:sp>
        <p:nvSpPr>
          <p:cNvPr id="3" name="Content Placeholder 2"/>
          <p:cNvSpPr>
            <a:spLocks noGrp="1"/>
          </p:cNvSpPr>
          <p:nvPr>
            <p:ph idx="1"/>
          </p:nvPr>
        </p:nvSpPr>
        <p:spPr>
          <a:xfrm>
            <a:off x="292912" y="1054100"/>
            <a:ext cx="8698688" cy="5422900"/>
          </a:xfrm>
        </p:spPr>
        <p:txBody>
          <a:bodyPr/>
          <a:lstStyle/>
          <a:p>
            <a:pPr>
              <a:buSzPct val="120000"/>
              <a:buFont typeface="Arial" pitchFamily="34" charset="0"/>
              <a:buChar char="•"/>
            </a:pPr>
            <a:r>
              <a:rPr lang="en-US" sz="3000" dirty="0"/>
              <a:t>The Consumer Price Index is a measure of the cost of living.  The CPI tracks the cost of the typical consumer’s “basket” of goods &amp; services.    </a:t>
            </a:r>
          </a:p>
          <a:p>
            <a:pPr>
              <a:buSzPct val="120000"/>
              <a:buFont typeface="Arial" pitchFamily="34" charset="0"/>
              <a:buChar char="•"/>
            </a:pPr>
            <a:r>
              <a:rPr lang="en-US" sz="3000" dirty="0"/>
              <a:t>The CPI is used to make Cost of Living Adjustments and to correct economic variables for the effects of inflation.  </a:t>
            </a:r>
          </a:p>
          <a:p>
            <a:pPr>
              <a:buSzPct val="120000"/>
              <a:buFont typeface="Arial" pitchFamily="34" charset="0"/>
              <a:buChar char="•"/>
            </a:pPr>
            <a:r>
              <a:rPr lang="en-US" sz="3000" dirty="0"/>
              <a:t>The real interest rate is corrected for inflation </a:t>
            </a:r>
            <a:br>
              <a:rPr lang="en-US" sz="3000" dirty="0"/>
            </a:br>
            <a:r>
              <a:rPr lang="en-US" sz="3000" dirty="0"/>
              <a:t>and is computed by subtracting the inflation rate from the nominal interest rate.</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34</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70326594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wrap="square" anchor="t"/>
          <a:lstStyle/>
          <a:p>
            <a:r>
              <a:rPr lang="en-US" altLang="en-US" dirty="0" smtClean="0"/>
              <a:t>The </a:t>
            </a:r>
            <a:r>
              <a:rPr lang="en-US" altLang="en-US" dirty="0" smtClean="0"/>
              <a:t>Purpose of CPI</a:t>
            </a:r>
            <a:endParaRPr lang="en-US" altLang="en-US" dirty="0" smtClean="0"/>
          </a:p>
        </p:txBody>
      </p:sp>
      <p:sp>
        <p:nvSpPr>
          <p:cNvPr id="10243" name="Content Placeholder 2"/>
          <p:cNvSpPr>
            <a:spLocks noGrp="1"/>
          </p:cNvSpPr>
          <p:nvPr>
            <p:ph idx="1"/>
          </p:nvPr>
        </p:nvSpPr>
        <p:spPr/>
        <p:txBody>
          <a:bodyPr/>
          <a:lstStyle/>
          <a:p>
            <a:r>
              <a:rPr lang="en-US" altLang="en-US" dirty="0" smtClean="0">
                <a:solidFill>
                  <a:schemeClr val="tx1"/>
                </a:solidFill>
              </a:rPr>
              <a:t>Prices in 2005 are so much higher than Ruth’s time, thus it is hard to say who has a better life.</a:t>
            </a:r>
          </a:p>
          <a:p>
            <a:r>
              <a:rPr lang="en-US" altLang="en-US" dirty="0" smtClean="0"/>
              <a:t>How to compare?</a:t>
            </a:r>
          </a:p>
          <a:p>
            <a:r>
              <a:rPr lang="en-US" altLang="en-US" dirty="0" smtClean="0">
                <a:solidFill>
                  <a:schemeClr val="tx1"/>
                </a:solidFill>
              </a:rPr>
              <a:t>We need find some way of </a:t>
            </a:r>
            <a:r>
              <a:rPr lang="en-US" altLang="en-US" dirty="0" smtClean="0">
                <a:solidFill>
                  <a:srgbClr val="C00000"/>
                </a:solidFill>
              </a:rPr>
              <a:t>turning dollar figures into meaningful measures of purchasing power</a:t>
            </a:r>
            <a:endParaRPr lang="en-GB" altLang="zh-CN" dirty="0" smtClean="0">
              <a:solidFill>
                <a:srgbClr val="C00000"/>
              </a:solidFill>
            </a:endParaRPr>
          </a:p>
          <a:p>
            <a:r>
              <a:rPr lang="en-GB" altLang="zh-CN" dirty="0" smtClean="0">
                <a:solidFill>
                  <a:srgbClr val="C00000"/>
                </a:solidFill>
              </a:rPr>
              <a:t>compare them from different points in time.</a:t>
            </a:r>
            <a:endParaRPr lang="en-US" altLang="en-US" dirty="0" smtClean="0">
              <a:solidFill>
                <a:srgbClr val="C00000"/>
              </a:solidFill>
            </a:endParaRPr>
          </a:p>
        </p:txBody>
      </p:sp>
      <p:sp>
        <p:nvSpPr>
          <p:cNvPr id="1024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1AA31769-FED9-4CC7-8A33-45C6ECDCD002}" type="slidenum">
              <a:rPr lang="en-US" altLang="en-US" sz="1200" smtClean="0">
                <a:solidFill>
                  <a:srgbClr val="002060"/>
                </a:solidFill>
              </a:rPr>
              <a:pPr algn="ctr" eaLnBrk="1" hangingPunct="1"/>
              <a:t>4</a:t>
            </a:fld>
            <a:endParaRPr lang="en-US" altLang="en-US" sz="1200" smtClean="0">
              <a:solidFill>
                <a:srgbClr val="002060"/>
              </a:solidFill>
            </a:endParaRPr>
          </a:p>
        </p:txBody>
      </p:sp>
      <p:sp>
        <p:nvSpPr>
          <p:cNvPr id="1024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6357897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wrap="square" anchor="t"/>
          <a:lstStyle/>
          <a:p>
            <a:r>
              <a:rPr lang="en-US" altLang="en-US" dirty="0" smtClean="0"/>
              <a:t>Inflation and Inflation Rate</a:t>
            </a:r>
            <a:endParaRPr lang="en-US" altLang="en-US" dirty="0" smtClean="0"/>
          </a:p>
        </p:txBody>
      </p:sp>
      <p:sp>
        <p:nvSpPr>
          <p:cNvPr id="10243" name="Content Placeholder 2"/>
          <p:cNvSpPr>
            <a:spLocks noGrp="1"/>
          </p:cNvSpPr>
          <p:nvPr>
            <p:ph idx="1"/>
          </p:nvPr>
        </p:nvSpPr>
        <p:spPr/>
        <p:txBody>
          <a:bodyPr/>
          <a:lstStyle/>
          <a:p>
            <a:r>
              <a:rPr lang="en-US" altLang="en-US" dirty="0" smtClean="0">
                <a:solidFill>
                  <a:schemeClr val="tx1"/>
                </a:solidFill>
              </a:rPr>
              <a:t>Economists use the term </a:t>
            </a:r>
            <a:r>
              <a:rPr lang="en-US" altLang="en-US" dirty="0" smtClean="0"/>
              <a:t>inflation</a:t>
            </a:r>
            <a:r>
              <a:rPr lang="en-US" altLang="en-US" dirty="0" smtClean="0">
                <a:solidFill>
                  <a:schemeClr val="tx1"/>
                </a:solidFill>
              </a:rPr>
              <a:t> to describe a situation in which </a:t>
            </a:r>
            <a:r>
              <a:rPr lang="en-US" altLang="en-US" dirty="0" smtClean="0">
                <a:solidFill>
                  <a:srgbClr val="C00000"/>
                </a:solidFill>
              </a:rPr>
              <a:t>the overall price level is rising.</a:t>
            </a:r>
          </a:p>
          <a:p>
            <a:r>
              <a:rPr lang="en-GB" altLang="en-US" dirty="0" smtClean="0"/>
              <a:t>The inflation rate </a:t>
            </a:r>
            <a:r>
              <a:rPr lang="en-GB" altLang="en-US" dirty="0" smtClean="0">
                <a:solidFill>
                  <a:schemeClr val="tx1"/>
                </a:solidFill>
              </a:rPr>
              <a:t>is </a:t>
            </a:r>
            <a:r>
              <a:rPr lang="en-GB" altLang="en-US" dirty="0" smtClean="0">
                <a:solidFill>
                  <a:srgbClr val="C00000"/>
                </a:solidFill>
              </a:rPr>
              <a:t>the percentage change </a:t>
            </a:r>
            <a:r>
              <a:rPr lang="en-GB" altLang="en-US" dirty="0" smtClean="0">
                <a:solidFill>
                  <a:schemeClr val="tx1"/>
                </a:solidFill>
              </a:rPr>
              <a:t>in the price level from the previous period. </a:t>
            </a:r>
          </a:p>
          <a:p>
            <a:r>
              <a:rPr lang="en-GB" altLang="en-US" dirty="0" smtClean="0">
                <a:solidFill>
                  <a:schemeClr val="tx1"/>
                </a:solidFill>
              </a:rPr>
              <a:t>CPI </a:t>
            </a:r>
            <a:r>
              <a:rPr lang="en-GB" altLang="en-US" dirty="0" smtClean="0">
                <a:solidFill>
                  <a:schemeClr val="tx1"/>
                </a:solidFill>
                <a:sym typeface="Wingdings"/>
              </a:rPr>
              <a:t> Inflation Rate</a:t>
            </a:r>
            <a:endParaRPr lang="en-US" altLang="en-US" dirty="0" smtClean="0">
              <a:solidFill>
                <a:schemeClr val="tx1"/>
              </a:solidFill>
            </a:endParaRPr>
          </a:p>
        </p:txBody>
      </p:sp>
      <p:sp>
        <p:nvSpPr>
          <p:cNvPr id="1024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1AA31769-FED9-4CC7-8A33-45C6ECDCD002}" type="slidenum">
              <a:rPr lang="en-US" altLang="en-US" sz="1200" smtClean="0">
                <a:solidFill>
                  <a:srgbClr val="002060"/>
                </a:solidFill>
              </a:rPr>
              <a:pPr algn="ctr" eaLnBrk="1" hangingPunct="1"/>
              <a:t>5</a:t>
            </a:fld>
            <a:endParaRPr lang="en-US" altLang="en-US" sz="1200" smtClean="0">
              <a:solidFill>
                <a:srgbClr val="002060"/>
              </a:solidFill>
            </a:endParaRPr>
          </a:p>
        </p:txBody>
      </p:sp>
      <p:sp>
        <p:nvSpPr>
          <p:cNvPr id="1024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5128066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wrap="square" anchor="t"/>
          <a:lstStyle/>
          <a:p>
            <a:r>
              <a:rPr lang="en-US" altLang="en-US" smtClean="0"/>
              <a:t>The Consumer Price Index</a:t>
            </a:r>
          </a:p>
        </p:txBody>
      </p:sp>
      <p:sp>
        <p:nvSpPr>
          <p:cNvPr id="10243" name="Content Placeholder 2"/>
          <p:cNvSpPr>
            <a:spLocks noGrp="1"/>
          </p:cNvSpPr>
          <p:nvPr>
            <p:ph idx="1"/>
          </p:nvPr>
        </p:nvSpPr>
        <p:spPr/>
        <p:txBody>
          <a:bodyPr/>
          <a:lstStyle/>
          <a:p>
            <a:r>
              <a:rPr lang="en-US" altLang="en-US" dirty="0" smtClean="0"/>
              <a:t>Consumer price index (CPI)</a:t>
            </a:r>
          </a:p>
          <a:p>
            <a:pPr lvl="1"/>
            <a:r>
              <a:rPr lang="en-US" altLang="en-US" dirty="0" smtClean="0"/>
              <a:t>Measure of the overall level of prices</a:t>
            </a:r>
          </a:p>
          <a:p>
            <a:pPr lvl="1"/>
            <a:r>
              <a:rPr lang="en-US" altLang="en-US" dirty="0" smtClean="0">
                <a:solidFill>
                  <a:srgbClr val="C00000"/>
                </a:solidFill>
              </a:rPr>
              <a:t>Measure of the overall cost of goods and services</a:t>
            </a:r>
          </a:p>
          <a:p>
            <a:pPr lvl="2">
              <a:buFont typeface="Arial" charset="0"/>
              <a:buChar char="–"/>
            </a:pPr>
            <a:r>
              <a:rPr lang="en-US" altLang="en-US" dirty="0" smtClean="0">
                <a:solidFill>
                  <a:srgbClr val="C00000"/>
                </a:solidFill>
              </a:rPr>
              <a:t>Bought by a typical consumer</a:t>
            </a:r>
          </a:p>
          <a:p>
            <a:pPr lvl="1"/>
            <a:r>
              <a:rPr lang="en-US" altLang="en-US" dirty="0" smtClean="0"/>
              <a:t>Computed and reported every month by the Bureau of Labor Statistics</a:t>
            </a:r>
          </a:p>
        </p:txBody>
      </p:sp>
      <p:sp>
        <p:nvSpPr>
          <p:cNvPr id="1024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1AA31769-FED9-4CC7-8A33-45C6ECDCD002}" type="slidenum">
              <a:rPr lang="en-US" altLang="en-US" sz="1200" smtClean="0">
                <a:solidFill>
                  <a:srgbClr val="002060"/>
                </a:solidFill>
              </a:rPr>
              <a:pPr algn="ctr" eaLnBrk="1" hangingPunct="1"/>
              <a:t>6</a:t>
            </a:fld>
            <a:endParaRPr lang="en-US" altLang="en-US" sz="1200" smtClean="0">
              <a:solidFill>
                <a:srgbClr val="002060"/>
              </a:solidFill>
            </a:endParaRPr>
          </a:p>
        </p:txBody>
      </p:sp>
      <p:sp>
        <p:nvSpPr>
          <p:cNvPr id="1024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8181317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wrap="square" anchor="t"/>
          <a:lstStyle/>
          <a:p>
            <a:r>
              <a:rPr lang="en-US" altLang="en-US" smtClean="0"/>
              <a:t>Calculating CPI</a:t>
            </a:r>
          </a:p>
        </p:txBody>
      </p:sp>
      <p:sp>
        <p:nvSpPr>
          <p:cNvPr id="11267" name="Content Placeholder 2"/>
          <p:cNvSpPr>
            <a:spLocks noGrp="1"/>
          </p:cNvSpPr>
          <p:nvPr>
            <p:ph idx="1"/>
          </p:nvPr>
        </p:nvSpPr>
        <p:spPr/>
        <p:txBody>
          <a:bodyPr/>
          <a:lstStyle/>
          <a:p>
            <a:pPr marL="571500" indent="-514350">
              <a:buFontTx/>
              <a:buAutoNum type="arabicPeriod"/>
            </a:pPr>
            <a:r>
              <a:rPr lang="en-US" altLang="en-US" dirty="0" smtClean="0"/>
              <a:t>Fix the </a:t>
            </a:r>
            <a:r>
              <a:rPr lang="en-US" altLang="en-US" dirty="0" smtClean="0"/>
              <a:t>basket: set weights of </a:t>
            </a:r>
            <a:r>
              <a:rPr lang="en-US" altLang="en-US" dirty="0" err="1" smtClean="0"/>
              <a:t>g&amp;s</a:t>
            </a:r>
            <a:endParaRPr lang="en-US" altLang="en-US" dirty="0" smtClean="0"/>
          </a:p>
          <a:p>
            <a:pPr marL="971550" lvl="1" indent="-514350"/>
            <a:r>
              <a:rPr lang="en-US" altLang="en-US" sz="2800" dirty="0"/>
              <a:t>The Bureau of Labor Statistics (BLS) surveys consumers to determine what’s in the typical consumer’s “shopping basket.” </a:t>
            </a:r>
            <a:endParaRPr lang="en-US" altLang="en-US" sz="2800" dirty="0" smtClean="0"/>
          </a:p>
          <a:p>
            <a:pPr marL="571500" indent="-514350">
              <a:buFontTx/>
              <a:buAutoNum type="arabicPeriod"/>
            </a:pPr>
            <a:r>
              <a:rPr lang="en-US" altLang="en-US" dirty="0" smtClean="0"/>
              <a:t>Find the </a:t>
            </a:r>
            <a:r>
              <a:rPr lang="en-US" altLang="en-US" dirty="0" smtClean="0"/>
              <a:t>prices of different times</a:t>
            </a:r>
            <a:endParaRPr lang="en-US" altLang="en-US" dirty="0" smtClean="0"/>
          </a:p>
          <a:p>
            <a:pPr marL="971550" lvl="1" indent="-514350"/>
            <a:r>
              <a:rPr lang="en-US" altLang="en-US" sz="2800" dirty="0"/>
              <a:t>The BLS collects data on the prices of all the goods in the </a:t>
            </a:r>
            <a:r>
              <a:rPr lang="en-US" altLang="en-US" sz="2800" dirty="0" smtClean="0"/>
              <a:t>basket. </a:t>
            </a:r>
          </a:p>
          <a:p>
            <a:pPr marL="571500" indent="-514350">
              <a:buFontTx/>
              <a:buAutoNum type="arabicPeriod"/>
            </a:pPr>
            <a:r>
              <a:rPr lang="en-US" altLang="en-US" dirty="0" smtClean="0"/>
              <a:t>Compute the basket’s </a:t>
            </a:r>
            <a:r>
              <a:rPr lang="en-US" altLang="en-US" dirty="0" smtClean="0"/>
              <a:t>cost</a:t>
            </a:r>
          </a:p>
          <a:p>
            <a:pPr marL="971550" lvl="1" indent="-514350"/>
            <a:r>
              <a:rPr lang="en-US" altLang="en-US" sz="2800" dirty="0" smtClean="0"/>
              <a:t>Use the prices to compute the total cost of the basket</a:t>
            </a:r>
            <a:endParaRPr lang="en-US" altLang="en-US" sz="2800" dirty="0" smtClean="0"/>
          </a:p>
        </p:txBody>
      </p:sp>
      <p:sp>
        <p:nvSpPr>
          <p:cNvPr id="11269"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AA4D1B54-E2F3-4485-B1B9-C2FC60D63AB6}" type="slidenum">
              <a:rPr lang="en-US" altLang="en-US" sz="1200" smtClean="0">
                <a:solidFill>
                  <a:srgbClr val="002060"/>
                </a:solidFill>
              </a:rPr>
              <a:pPr algn="ctr" eaLnBrk="1" hangingPunct="1"/>
              <a:t>7</a:t>
            </a:fld>
            <a:endParaRPr lang="en-US" altLang="en-US" sz="1200" smtClean="0">
              <a:solidFill>
                <a:srgbClr val="002060"/>
              </a:solidFill>
            </a:endParaRPr>
          </a:p>
        </p:txBody>
      </p:sp>
      <p:sp>
        <p:nvSpPr>
          <p:cNvPr id="1126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7638414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wrap="square" anchor="t"/>
          <a:lstStyle/>
          <a:p>
            <a:r>
              <a:rPr lang="en-US" altLang="en-US" smtClean="0"/>
              <a:t>Calculating CPI</a:t>
            </a:r>
          </a:p>
        </p:txBody>
      </p:sp>
      <mc:AlternateContent xmlns:mc="http://schemas.openxmlformats.org/markup-compatibility/2006" xmlns:a14="http://schemas.microsoft.com/office/drawing/2010/main">
        <mc:Choice Requires="a14">
          <p:sp>
            <p:nvSpPr>
              <p:cNvPr id="12291" name="Content Placeholder 2"/>
              <p:cNvSpPr>
                <a:spLocks noGrp="1"/>
              </p:cNvSpPr>
              <p:nvPr>
                <p:ph idx="1"/>
              </p:nvPr>
            </p:nvSpPr>
            <p:spPr>
              <a:xfrm>
                <a:off x="277813" y="1025525"/>
                <a:ext cx="8866187" cy="5422900"/>
              </a:xfrm>
            </p:spPr>
            <p:txBody>
              <a:bodyPr/>
              <a:lstStyle/>
              <a:p>
                <a:pPr marL="571500" indent="-514350">
                  <a:buFontTx/>
                  <a:buAutoNum type="arabicPeriod" startAt="4"/>
                </a:pPr>
                <a:r>
                  <a:rPr lang="en-US" altLang="en-US" dirty="0" smtClean="0"/>
                  <a:t>Chose a base year and compute the CPI</a:t>
                </a:r>
              </a:p>
              <a:p>
                <a:pPr lvl="1"/>
                <a:r>
                  <a:rPr lang="en-US" altLang="en-US" dirty="0" smtClean="0"/>
                  <a:t>Cost of basket of goods and services in current year divided by </a:t>
                </a:r>
                <a:r>
                  <a:rPr lang="en-US" altLang="en-US" dirty="0"/>
                  <a:t>c</a:t>
                </a:r>
                <a:r>
                  <a:rPr lang="en-US" altLang="en-US" dirty="0" smtClean="0"/>
                  <a:t>ost of basket in base year</a:t>
                </a:r>
              </a:p>
              <a:p>
                <a:pPr lvl="1"/>
                <a:r>
                  <a:rPr lang="en-US" altLang="en-US" dirty="0" smtClean="0"/>
                  <a:t>Times 100</a:t>
                </a:r>
              </a:p>
              <a:p>
                <a:pPr marL="571500" indent="-514350">
                  <a:buFontTx/>
                  <a:buAutoNum type="arabicPeriod" startAt="4"/>
                </a:pPr>
                <a:r>
                  <a:rPr lang="en-US" altLang="en-US" dirty="0" smtClean="0"/>
                  <a:t>Compute the inflation rate</a:t>
                </a:r>
              </a:p>
              <a:p>
                <a:pPr lvl="1"/>
                <a:r>
                  <a:rPr lang="en-US" altLang="en-US" sz="2800" dirty="0"/>
                  <a:t>The percentage change in the CPI from the preceding </a:t>
                </a:r>
                <a:r>
                  <a:rPr lang="en-US" altLang="en-US" sz="2800" dirty="0" smtClean="0"/>
                  <a:t>period</a:t>
                </a:r>
              </a:p>
              <a:p>
                <a:pPr marL="57150" indent="0">
                  <a:buNone/>
                </a:pPr>
                <a14:m>
                  <m:oMathPara xmlns:m="http://schemas.openxmlformats.org/officeDocument/2006/math">
                    <m:oMathParaPr>
                      <m:jc m:val="left"/>
                    </m:oMathParaPr>
                    <m:oMath xmlns:m="http://schemas.openxmlformats.org/officeDocument/2006/math">
                      <m:r>
                        <m:rPr>
                          <m:nor/>
                        </m:rPr>
                        <a:rPr lang="en-US" sz="2800" i="1" smtClean="0">
                          <a:solidFill>
                            <a:srgbClr val="C00000"/>
                          </a:solidFill>
                        </a:rPr>
                        <m:t>Inflation</m:t>
                      </m:r>
                      <m:r>
                        <m:rPr>
                          <m:nor/>
                        </m:rPr>
                        <a:rPr lang="en-US" sz="2800" i="1" smtClean="0">
                          <a:solidFill>
                            <a:srgbClr val="C00000"/>
                          </a:solidFill>
                        </a:rPr>
                        <m:t> </m:t>
                      </m:r>
                      <m:r>
                        <m:rPr>
                          <m:nor/>
                        </m:rPr>
                        <a:rPr lang="en-US" sz="2800" i="1" smtClean="0">
                          <a:solidFill>
                            <a:srgbClr val="C00000"/>
                          </a:solidFill>
                        </a:rPr>
                        <m:t>rate</m:t>
                      </m:r>
                      <m:r>
                        <a:rPr lang="en-US" sz="2800" i="1">
                          <a:solidFill>
                            <a:srgbClr val="C00000"/>
                          </a:solidFill>
                          <a:latin typeface="Cambria Math" charset="0"/>
                        </a:rPr>
                        <m:t>=</m:t>
                      </m:r>
                      <m:f>
                        <m:fPr>
                          <m:ctrlPr>
                            <a:rPr lang="en-US" sz="2800" i="1">
                              <a:solidFill>
                                <a:srgbClr val="C00000"/>
                              </a:solidFill>
                              <a:latin typeface="Cambria Math" charset="0"/>
                            </a:rPr>
                          </m:ctrlPr>
                        </m:fPr>
                        <m:num>
                          <m:r>
                            <m:rPr>
                              <m:nor/>
                            </m:rPr>
                            <a:rPr lang="en-US" sz="2800" i="1">
                              <a:solidFill>
                                <a:srgbClr val="C00000"/>
                              </a:solidFill>
                            </a:rPr>
                            <m:t>CPI</m:t>
                          </m:r>
                          <m:r>
                            <m:rPr>
                              <m:nor/>
                            </m:rPr>
                            <a:rPr lang="en-US" sz="2800" i="1">
                              <a:solidFill>
                                <a:srgbClr val="C00000"/>
                              </a:solidFill>
                            </a:rPr>
                            <m:t> </m:t>
                          </m:r>
                          <m:r>
                            <m:rPr>
                              <m:nor/>
                            </m:rPr>
                            <a:rPr lang="en-US" sz="2800" b="0" i="1" smtClean="0">
                              <a:solidFill>
                                <a:srgbClr val="C00000"/>
                              </a:solidFill>
                            </a:rPr>
                            <m:t>this</m:t>
                          </m:r>
                          <m:r>
                            <m:rPr>
                              <m:nor/>
                            </m:rPr>
                            <a:rPr lang="en-US" sz="2800" i="1">
                              <a:solidFill>
                                <a:srgbClr val="C00000"/>
                              </a:solidFill>
                            </a:rPr>
                            <m:t> </m:t>
                          </m:r>
                          <m:r>
                            <m:rPr>
                              <m:nor/>
                            </m:rPr>
                            <a:rPr lang="en-US" sz="2800" i="1">
                              <a:solidFill>
                                <a:srgbClr val="C00000"/>
                              </a:solidFill>
                            </a:rPr>
                            <m:t>year</m:t>
                          </m:r>
                          <m:r>
                            <m:rPr>
                              <m:nor/>
                            </m:rPr>
                            <a:rPr lang="en-US" sz="2800" i="1">
                              <a:solidFill>
                                <a:srgbClr val="C00000"/>
                              </a:solidFill>
                            </a:rPr>
                            <m:t>−</m:t>
                          </m:r>
                          <m:r>
                            <m:rPr>
                              <m:nor/>
                            </m:rPr>
                            <a:rPr lang="en-US" sz="2800" i="1">
                              <a:solidFill>
                                <a:srgbClr val="C00000"/>
                              </a:solidFill>
                            </a:rPr>
                            <m:t>CPI</m:t>
                          </m:r>
                          <m:r>
                            <m:rPr>
                              <m:nor/>
                            </m:rPr>
                            <a:rPr lang="en-US" sz="2800" i="1">
                              <a:solidFill>
                                <a:srgbClr val="C00000"/>
                              </a:solidFill>
                            </a:rPr>
                            <m:t> </m:t>
                          </m:r>
                          <m:r>
                            <m:rPr>
                              <m:nor/>
                            </m:rPr>
                            <a:rPr lang="en-US" sz="2800" b="0" i="1" smtClean="0">
                              <a:solidFill>
                                <a:srgbClr val="C00000"/>
                              </a:solidFill>
                            </a:rPr>
                            <m:t>last</m:t>
                          </m:r>
                          <m:r>
                            <m:rPr>
                              <m:nor/>
                            </m:rPr>
                            <a:rPr lang="en-US" sz="2800" i="1">
                              <a:solidFill>
                                <a:srgbClr val="C00000"/>
                              </a:solidFill>
                            </a:rPr>
                            <m:t> </m:t>
                          </m:r>
                          <m:r>
                            <m:rPr>
                              <m:nor/>
                            </m:rPr>
                            <a:rPr lang="en-US" sz="2800" i="1">
                              <a:solidFill>
                                <a:srgbClr val="C00000"/>
                              </a:solidFill>
                            </a:rPr>
                            <m:t>year</m:t>
                          </m:r>
                        </m:num>
                        <m:den>
                          <m:r>
                            <m:rPr>
                              <m:nor/>
                            </m:rPr>
                            <a:rPr lang="en-US" sz="2800" i="1">
                              <a:solidFill>
                                <a:srgbClr val="C00000"/>
                              </a:solidFill>
                            </a:rPr>
                            <m:t>CPI</m:t>
                          </m:r>
                          <m:r>
                            <m:rPr>
                              <m:nor/>
                            </m:rPr>
                            <a:rPr lang="en-US" sz="2800" i="1">
                              <a:solidFill>
                                <a:srgbClr val="C00000"/>
                              </a:solidFill>
                            </a:rPr>
                            <m:t> </m:t>
                          </m:r>
                          <m:r>
                            <m:rPr>
                              <m:nor/>
                            </m:rPr>
                            <a:rPr lang="en-US" sz="2800" b="0" i="1" smtClean="0">
                              <a:solidFill>
                                <a:srgbClr val="C00000"/>
                              </a:solidFill>
                            </a:rPr>
                            <m:t>last</m:t>
                          </m:r>
                          <m:r>
                            <m:rPr>
                              <m:nor/>
                            </m:rPr>
                            <a:rPr lang="en-US" sz="2800" i="1">
                              <a:solidFill>
                                <a:srgbClr val="C00000"/>
                              </a:solidFill>
                            </a:rPr>
                            <m:t> </m:t>
                          </m:r>
                          <m:r>
                            <m:rPr>
                              <m:nor/>
                            </m:rPr>
                            <a:rPr lang="en-US" sz="2800" i="1">
                              <a:solidFill>
                                <a:srgbClr val="C00000"/>
                              </a:solidFill>
                            </a:rPr>
                            <m:t>year</m:t>
                          </m:r>
                        </m:den>
                      </m:f>
                      <m:r>
                        <a:rPr lang="en-US" sz="2800" i="1">
                          <a:solidFill>
                            <a:srgbClr val="C00000"/>
                          </a:solidFill>
                          <a:latin typeface="Cambria Math" charset="0"/>
                        </a:rPr>
                        <m:t>×100</m:t>
                      </m:r>
                    </m:oMath>
                  </m:oMathPara>
                </a14:m>
                <a:endParaRPr lang="en-US" altLang="en-US" sz="2800" i="1" dirty="0" smtClean="0">
                  <a:solidFill>
                    <a:srgbClr val="C00000"/>
                  </a:solidFill>
                </a:endParaRPr>
              </a:p>
            </p:txBody>
          </p:sp>
        </mc:Choice>
        <mc:Fallback xmlns="">
          <p:sp>
            <p:nvSpPr>
              <p:cNvPr id="12291" name="Content Placeholder 2"/>
              <p:cNvSpPr>
                <a:spLocks noGrp="1" noRot="1" noChangeAspect="1" noMove="1" noResize="1" noEditPoints="1" noAdjustHandles="1" noChangeArrowheads="1" noChangeShapeType="1" noTextEdit="1"/>
              </p:cNvSpPr>
              <p:nvPr>
                <p:ph idx="1"/>
              </p:nvPr>
            </p:nvSpPr>
            <p:spPr>
              <a:xfrm>
                <a:off x="277813" y="1025525"/>
                <a:ext cx="8866187" cy="5422900"/>
              </a:xfrm>
              <a:blipFill rotWithShape="1">
                <a:blip r:embed="rId3"/>
                <a:stretch>
                  <a:fillRect l="-1100" t="-1573"/>
                </a:stretch>
              </a:blipFill>
            </p:spPr>
            <p:txBody>
              <a:bodyPr/>
              <a:lstStyle/>
              <a:p>
                <a:r>
                  <a:rPr lang="en-US">
                    <a:noFill/>
                  </a:rPr>
                  <a:t> </a:t>
                </a:r>
              </a:p>
            </p:txBody>
          </p:sp>
        </mc:Fallback>
      </mc:AlternateContent>
      <p:sp>
        <p:nvSpPr>
          <p:cNvPr id="12294" name="Slide Number Placeholder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4E600987-83B7-4D04-BF46-E830E2B8F3C1}" type="slidenum">
              <a:rPr lang="en-US" altLang="en-US" sz="1200" smtClean="0">
                <a:solidFill>
                  <a:srgbClr val="002060"/>
                </a:solidFill>
              </a:rPr>
              <a:pPr algn="ctr" eaLnBrk="1" hangingPunct="1"/>
              <a:t>8</a:t>
            </a:fld>
            <a:endParaRPr lang="en-US" altLang="en-US" sz="1200" smtClean="0">
              <a:solidFill>
                <a:srgbClr val="002060"/>
              </a:solidFill>
            </a:endParaRPr>
          </a:p>
        </p:txBody>
      </p:sp>
      <p:sp>
        <p:nvSpPr>
          <p:cNvPr id="1229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4862734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lstStyle/>
          <a:p>
            <a:pPr algn="l" eaLnBrk="1" hangingPunct="1"/>
            <a:r>
              <a:rPr lang="en-US" dirty="0"/>
              <a:t>EXAMPLE: </a:t>
            </a:r>
            <a:r>
              <a:rPr lang="en-US" dirty="0">
                <a:solidFill>
                  <a:schemeClr val="tx1"/>
                </a:solidFill>
              </a:rPr>
              <a:t>basket:  {4 pizzas, 10 lattes</a:t>
            </a:r>
            <a:r>
              <a:rPr lang="en-US" dirty="0" smtClean="0">
                <a:solidFill>
                  <a:schemeClr val="tx1"/>
                </a:solidFill>
              </a:rPr>
              <a:t>}</a:t>
            </a:r>
            <a:endParaRPr lang="en-US" sz="3200" dirty="0" smtClean="0">
              <a:solidFill>
                <a:schemeClr val="tx1"/>
              </a:solidFill>
            </a:endParaRPr>
          </a:p>
        </p:txBody>
      </p:sp>
      <p:sp>
        <p:nvSpPr>
          <p:cNvPr id="6" name="Content Placeholder 5"/>
          <p:cNvSpPr>
            <a:spLocks noGrp="1"/>
          </p:cNvSpPr>
          <p:nvPr>
            <p:ph idx="1"/>
          </p:nvPr>
        </p:nvSpPr>
        <p:spPr>
          <a:xfrm>
            <a:off x="347242" y="3444875"/>
            <a:ext cx="5126460" cy="3003550"/>
          </a:xfrm>
        </p:spPr>
        <p:txBody>
          <a:bodyPr>
            <a:normAutofit lnSpcReduction="10000"/>
          </a:bodyPr>
          <a:lstStyle/>
          <a:p>
            <a:pPr>
              <a:lnSpc>
                <a:spcPct val="105000"/>
              </a:lnSpc>
              <a:spcBef>
                <a:spcPct val="55000"/>
              </a:spcBef>
              <a:buClr>
                <a:srgbClr val="00B85C"/>
              </a:buClr>
              <a:buFont typeface="Wingdings" pitchFamily="2" charset="2"/>
              <a:buNone/>
            </a:pPr>
            <a:r>
              <a:rPr lang="en-US" sz="2800" dirty="0" smtClean="0">
                <a:solidFill>
                  <a:srgbClr val="005EA4"/>
                </a:solidFill>
                <a:cs typeface="Arial"/>
              </a:rPr>
              <a:t>Compute </a:t>
            </a:r>
            <a:r>
              <a:rPr lang="en-US" sz="2800" dirty="0">
                <a:solidFill>
                  <a:srgbClr val="005EA4"/>
                </a:solidFill>
                <a:cs typeface="Arial"/>
              </a:rPr>
              <a:t>CPI in each </a:t>
            </a:r>
            <a:r>
              <a:rPr lang="en-US" sz="2800" dirty="0" smtClean="0">
                <a:solidFill>
                  <a:srgbClr val="005EA4"/>
                </a:solidFill>
                <a:cs typeface="Arial"/>
              </a:rPr>
              <a:t>year (2014 base year)</a:t>
            </a:r>
            <a:endParaRPr lang="en-US" sz="2800" dirty="0">
              <a:solidFill>
                <a:srgbClr val="005EA4"/>
              </a:solidFill>
              <a:cs typeface="Arial"/>
            </a:endParaRPr>
          </a:p>
          <a:p>
            <a:pPr>
              <a:lnSpc>
                <a:spcPct val="105000"/>
              </a:lnSpc>
              <a:spcBef>
                <a:spcPct val="55000"/>
              </a:spcBef>
              <a:buClr>
                <a:srgbClr val="00B85C"/>
              </a:buClr>
              <a:buFont typeface="Wingdings" pitchFamily="2" charset="2"/>
              <a:buNone/>
            </a:pPr>
            <a:r>
              <a:rPr lang="en-US" sz="2800" dirty="0" smtClean="0">
                <a:cs typeface="Arial"/>
              </a:rPr>
              <a:t>2014:   </a:t>
            </a:r>
            <a:r>
              <a:rPr lang="en-US" sz="2800" dirty="0">
                <a:cs typeface="Arial"/>
              </a:rPr>
              <a:t>100 x ($60/$60) = </a:t>
            </a:r>
            <a:r>
              <a:rPr lang="en-US" sz="2800" dirty="0">
                <a:solidFill>
                  <a:srgbClr val="CC0000"/>
                </a:solidFill>
                <a:cs typeface="Arial"/>
              </a:rPr>
              <a:t>100</a:t>
            </a:r>
          </a:p>
          <a:p>
            <a:pPr>
              <a:lnSpc>
                <a:spcPct val="105000"/>
              </a:lnSpc>
              <a:spcBef>
                <a:spcPct val="55000"/>
              </a:spcBef>
              <a:buClr>
                <a:srgbClr val="00B85C"/>
              </a:buClr>
              <a:buFont typeface="Wingdings" pitchFamily="2" charset="2"/>
              <a:buNone/>
            </a:pPr>
            <a:r>
              <a:rPr lang="en-US" sz="2800" dirty="0" smtClean="0">
                <a:cs typeface="Arial"/>
              </a:rPr>
              <a:t>2015:   </a:t>
            </a:r>
            <a:r>
              <a:rPr lang="en-US" sz="2800" dirty="0">
                <a:cs typeface="Arial"/>
              </a:rPr>
              <a:t>100 x ($69/$60) = </a:t>
            </a:r>
            <a:r>
              <a:rPr lang="en-US" sz="2800" dirty="0">
                <a:solidFill>
                  <a:srgbClr val="CC0000"/>
                </a:solidFill>
                <a:cs typeface="Arial"/>
              </a:rPr>
              <a:t>115</a:t>
            </a:r>
          </a:p>
          <a:p>
            <a:pPr>
              <a:lnSpc>
                <a:spcPct val="105000"/>
              </a:lnSpc>
              <a:spcBef>
                <a:spcPct val="55000"/>
              </a:spcBef>
              <a:buClr>
                <a:srgbClr val="00B85C"/>
              </a:buClr>
              <a:buFont typeface="Wingdings" pitchFamily="2" charset="2"/>
              <a:buNone/>
            </a:pPr>
            <a:r>
              <a:rPr lang="en-US" sz="2800" dirty="0" smtClean="0">
                <a:cs typeface="Arial"/>
              </a:rPr>
              <a:t>2016:   </a:t>
            </a:r>
            <a:r>
              <a:rPr lang="en-US" sz="2800" dirty="0">
                <a:cs typeface="Arial"/>
              </a:rPr>
              <a:t>100 x ($78/$60) = </a:t>
            </a:r>
            <a:r>
              <a:rPr lang="en-US" sz="2800" dirty="0" smtClean="0">
                <a:solidFill>
                  <a:srgbClr val="CC0000"/>
                </a:solidFill>
                <a:cs typeface="Arial"/>
              </a:rPr>
              <a:t>130</a:t>
            </a:r>
            <a:endParaRPr lang="en-US" sz="2800" dirty="0">
              <a:solidFill>
                <a:srgbClr val="CC0000"/>
              </a:solidFill>
              <a:cs typeface="Arial"/>
            </a:endParaRPr>
          </a:p>
        </p:txBody>
      </p:sp>
      <p:sp>
        <p:nvSpPr>
          <p:cNvPr id="4" name="Slide Number Placeholder 3"/>
          <p:cNvSpPr>
            <a:spLocks noGrp="1"/>
          </p:cNvSpPr>
          <p:nvPr>
            <p:ph type="sldNum" sz="quarter" idx="10"/>
          </p:nvPr>
        </p:nvSpPr>
        <p:spPr>
          <a:xfrm>
            <a:off x="9080500" y="6654801"/>
            <a:ext cx="520700" cy="379413"/>
          </a:xfrm>
        </p:spPr>
        <p:txBody>
          <a:bodyPr/>
          <a:lstStyle/>
          <a:p>
            <a:pPr>
              <a:defRPr/>
            </a:pPr>
            <a:fld id="{073C29DC-2178-4274-9150-45F8EBD31C2D}" type="slidenum">
              <a:rPr lang="en-US" sz="2400" smtClean="0"/>
              <a:pPr>
                <a:defRPr/>
              </a:pPr>
              <a:t>9</a:t>
            </a:fld>
            <a:endParaRPr lang="en-US" sz="2400"/>
          </a:p>
        </p:txBody>
      </p:sp>
      <p:sp>
        <p:nvSpPr>
          <p:cNvPr id="3" name="Footer Placeholder 2"/>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8612" name="Rectangle 4"/>
          <p:cNvSpPr>
            <a:spLocks noChangeArrowheads="1"/>
          </p:cNvSpPr>
          <p:nvPr/>
        </p:nvSpPr>
        <p:spPr bwMode="auto">
          <a:xfrm>
            <a:off x="4427538" y="2951163"/>
            <a:ext cx="4275137" cy="49371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119063">
              <a:lnSpc>
                <a:spcPct val="105000"/>
              </a:lnSpc>
              <a:spcBef>
                <a:spcPct val="45000"/>
              </a:spcBef>
              <a:buClr>
                <a:srgbClr val="00B85C"/>
              </a:buClr>
              <a:buSzPct val="120000"/>
              <a:buFont typeface="Wingdings" pitchFamily="2" charset="2"/>
              <a:buNone/>
            </a:pPr>
            <a:r>
              <a:rPr lang="en-US" sz="2400" dirty="0">
                <a:latin typeface="Arial"/>
                <a:cs typeface="Arial"/>
              </a:rPr>
              <a:t>$12 x 4  +  $3 x 10    =  </a:t>
            </a:r>
            <a:r>
              <a:rPr lang="en-US" sz="2400" dirty="0">
                <a:solidFill>
                  <a:srgbClr val="CC0000"/>
                </a:solidFill>
                <a:latin typeface="Arial"/>
                <a:cs typeface="Arial"/>
              </a:rPr>
              <a:t>$78</a:t>
            </a:r>
          </a:p>
        </p:txBody>
      </p:sp>
      <p:sp>
        <p:nvSpPr>
          <p:cNvPr id="68613" name="Rectangle 5"/>
          <p:cNvSpPr>
            <a:spLocks noChangeArrowheads="1"/>
          </p:cNvSpPr>
          <p:nvPr/>
        </p:nvSpPr>
        <p:spPr bwMode="auto">
          <a:xfrm>
            <a:off x="4427538" y="2459038"/>
            <a:ext cx="4275137" cy="4921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119063">
              <a:lnSpc>
                <a:spcPct val="105000"/>
              </a:lnSpc>
              <a:spcBef>
                <a:spcPct val="45000"/>
              </a:spcBef>
              <a:buClr>
                <a:srgbClr val="00B85C"/>
              </a:buClr>
              <a:buSzPct val="120000"/>
              <a:buFont typeface="Wingdings" pitchFamily="2" charset="2"/>
              <a:buNone/>
            </a:pPr>
            <a:r>
              <a:rPr lang="en-US" sz="2400">
                <a:latin typeface="Arial"/>
                <a:cs typeface="Arial"/>
              </a:rPr>
              <a:t>$11 x 4  + $2.5 x 10  =  </a:t>
            </a:r>
            <a:r>
              <a:rPr lang="en-US" sz="2400">
                <a:solidFill>
                  <a:srgbClr val="CC0000"/>
                </a:solidFill>
                <a:latin typeface="Arial"/>
                <a:cs typeface="Arial"/>
              </a:rPr>
              <a:t>$69</a:t>
            </a:r>
          </a:p>
        </p:txBody>
      </p:sp>
      <p:sp>
        <p:nvSpPr>
          <p:cNvPr id="68614" name="Rectangle 6"/>
          <p:cNvSpPr>
            <a:spLocks noChangeArrowheads="1"/>
          </p:cNvSpPr>
          <p:nvPr/>
        </p:nvSpPr>
        <p:spPr bwMode="auto">
          <a:xfrm>
            <a:off x="4427538" y="1965325"/>
            <a:ext cx="4275137" cy="49371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119063">
              <a:lnSpc>
                <a:spcPct val="105000"/>
              </a:lnSpc>
              <a:spcBef>
                <a:spcPct val="45000"/>
              </a:spcBef>
              <a:buClr>
                <a:srgbClr val="00B85C"/>
              </a:buClr>
              <a:buSzPct val="120000"/>
              <a:buFont typeface="Wingdings" pitchFamily="2" charset="2"/>
              <a:buNone/>
            </a:pPr>
            <a:r>
              <a:rPr lang="en-US" sz="2400">
                <a:latin typeface="Arial"/>
                <a:cs typeface="Arial"/>
              </a:rPr>
              <a:t>$10 x 4  +  $2 x 10    =  </a:t>
            </a:r>
            <a:r>
              <a:rPr lang="en-US" sz="2400">
                <a:solidFill>
                  <a:srgbClr val="CC0000"/>
                </a:solidFill>
                <a:latin typeface="Arial"/>
                <a:cs typeface="Arial"/>
              </a:rPr>
              <a:t>$60</a:t>
            </a:r>
          </a:p>
        </p:txBody>
      </p:sp>
      <p:sp>
        <p:nvSpPr>
          <p:cNvPr id="68615" name="Rectangle 7"/>
          <p:cNvSpPr>
            <a:spLocks noChangeArrowheads="1"/>
          </p:cNvSpPr>
          <p:nvPr/>
        </p:nvSpPr>
        <p:spPr bwMode="auto">
          <a:xfrm>
            <a:off x="4427538" y="990600"/>
            <a:ext cx="4275137" cy="9747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a:lnSpc>
                <a:spcPct val="105000"/>
              </a:lnSpc>
              <a:spcBef>
                <a:spcPct val="45000"/>
              </a:spcBef>
              <a:buClr>
                <a:srgbClr val="00B85C"/>
              </a:buClr>
              <a:buSzPct val="120000"/>
              <a:buFont typeface="Wingdings" pitchFamily="2" charset="2"/>
              <a:buNone/>
            </a:pPr>
            <a:r>
              <a:rPr lang="en-US" sz="2400" i="1">
                <a:latin typeface="Arial"/>
                <a:cs typeface="Arial"/>
              </a:rPr>
              <a:t>cost of basket</a:t>
            </a:r>
          </a:p>
        </p:txBody>
      </p:sp>
      <p:grpSp>
        <p:nvGrpSpPr>
          <p:cNvPr id="2" name="Group 8"/>
          <p:cNvGrpSpPr>
            <a:grpSpLocks/>
          </p:cNvGrpSpPr>
          <p:nvPr/>
        </p:nvGrpSpPr>
        <p:grpSpPr bwMode="auto">
          <a:xfrm>
            <a:off x="460375" y="1010443"/>
            <a:ext cx="8242300" cy="2403475"/>
            <a:chOff x="290" y="656"/>
            <a:chExt cx="5192" cy="1514"/>
          </a:xfrm>
        </p:grpSpPr>
        <p:grpSp>
          <p:nvGrpSpPr>
            <p:cNvPr id="12321" name="Group 9"/>
            <p:cNvGrpSpPr>
              <a:grpSpLocks/>
            </p:cNvGrpSpPr>
            <p:nvPr/>
          </p:nvGrpSpPr>
          <p:grpSpPr bwMode="auto">
            <a:xfrm>
              <a:off x="290" y="656"/>
              <a:ext cx="2499" cy="1514"/>
              <a:chOff x="290" y="656"/>
              <a:chExt cx="2499" cy="1514"/>
            </a:xfrm>
          </p:grpSpPr>
          <p:sp>
            <p:nvSpPr>
              <p:cNvPr id="12333" name="Rectangle 10"/>
              <p:cNvSpPr>
                <a:spLocks noChangeArrowheads="1"/>
              </p:cNvSpPr>
              <p:nvPr/>
            </p:nvSpPr>
            <p:spPr bwMode="auto">
              <a:xfrm>
                <a:off x="1839" y="1859"/>
                <a:ext cx="950" cy="31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a:cs typeface="Arial"/>
                  </a:rPr>
                  <a:t>$3.00</a:t>
                </a:r>
              </a:p>
            </p:txBody>
          </p:sp>
          <p:sp>
            <p:nvSpPr>
              <p:cNvPr id="12334" name="Rectangle 11"/>
              <p:cNvSpPr>
                <a:spLocks noChangeArrowheads="1"/>
              </p:cNvSpPr>
              <p:nvPr/>
            </p:nvSpPr>
            <p:spPr bwMode="auto">
              <a:xfrm>
                <a:off x="1839" y="1549"/>
                <a:ext cx="950" cy="31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a:cs typeface="Arial"/>
                  </a:rPr>
                  <a:t>$2.50</a:t>
                </a:r>
              </a:p>
            </p:txBody>
          </p:sp>
          <p:sp>
            <p:nvSpPr>
              <p:cNvPr id="12335" name="Rectangle 12"/>
              <p:cNvSpPr>
                <a:spLocks noChangeArrowheads="1"/>
              </p:cNvSpPr>
              <p:nvPr/>
            </p:nvSpPr>
            <p:spPr bwMode="auto">
              <a:xfrm>
                <a:off x="1839" y="1238"/>
                <a:ext cx="950" cy="31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a:cs typeface="Arial"/>
                  </a:rPr>
                  <a:t>$2.00</a:t>
                </a:r>
              </a:p>
            </p:txBody>
          </p:sp>
          <p:sp>
            <p:nvSpPr>
              <p:cNvPr id="12336" name="Rectangle 13"/>
              <p:cNvSpPr>
                <a:spLocks noChangeArrowheads="1"/>
              </p:cNvSpPr>
              <p:nvPr/>
            </p:nvSpPr>
            <p:spPr bwMode="auto">
              <a:xfrm>
                <a:off x="1839" y="656"/>
                <a:ext cx="950" cy="58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a:lnSpc>
                    <a:spcPct val="105000"/>
                  </a:lnSpc>
                  <a:spcBef>
                    <a:spcPct val="45000"/>
                  </a:spcBef>
                  <a:buClr>
                    <a:srgbClr val="00B85C"/>
                  </a:buClr>
                  <a:buSzPct val="120000"/>
                  <a:buFont typeface="Wingdings" pitchFamily="2" charset="2"/>
                  <a:buNone/>
                </a:pPr>
                <a:r>
                  <a:rPr lang="en-US" sz="2400" i="1">
                    <a:latin typeface="Arial"/>
                    <a:cs typeface="Arial"/>
                  </a:rPr>
                  <a:t>price of latte</a:t>
                </a:r>
              </a:p>
            </p:txBody>
          </p:sp>
          <p:sp>
            <p:nvSpPr>
              <p:cNvPr id="12337" name="Rectangle 14"/>
              <p:cNvSpPr>
                <a:spLocks noChangeArrowheads="1"/>
              </p:cNvSpPr>
              <p:nvPr/>
            </p:nvSpPr>
            <p:spPr bwMode="auto">
              <a:xfrm>
                <a:off x="964" y="1859"/>
                <a:ext cx="875" cy="31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a:cs typeface="Arial"/>
                  </a:rPr>
                  <a:t>$12</a:t>
                </a:r>
              </a:p>
            </p:txBody>
          </p:sp>
          <p:sp>
            <p:nvSpPr>
              <p:cNvPr id="12338" name="Rectangle 15"/>
              <p:cNvSpPr>
                <a:spLocks noChangeArrowheads="1"/>
              </p:cNvSpPr>
              <p:nvPr/>
            </p:nvSpPr>
            <p:spPr bwMode="auto">
              <a:xfrm>
                <a:off x="290" y="1859"/>
                <a:ext cx="674" cy="31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nSpc>
                    <a:spcPct val="105000"/>
                  </a:lnSpc>
                  <a:spcBef>
                    <a:spcPct val="45000"/>
                  </a:spcBef>
                  <a:buClr>
                    <a:srgbClr val="00B85C"/>
                  </a:buClr>
                  <a:buSzPct val="120000"/>
                  <a:buFont typeface="Wingdings" pitchFamily="2" charset="2"/>
                  <a:buNone/>
                </a:pPr>
                <a:r>
                  <a:rPr lang="en-US" sz="2400" dirty="0" smtClean="0">
                    <a:latin typeface="Arial"/>
                    <a:cs typeface="Arial"/>
                  </a:rPr>
                  <a:t>2016</a:t>
                </a:r>
                <a:endParaRPr lang="en-US" sz="2400" dirty="0">
                  <a:latin typeface="Arial"/>
                  <a:cs typeface="Arial"/>
                </a:endParaRPr>
              </a:p>
            </p:txBody>
          </p:sp>
          <p:sp>
            <p:nvSpPr>
              <p:cNvPr id="12339" name="Rectangle 16"/>
              <p:cNvSpPr>
                <a:spLocks noChangeArrowheads="1"/>
              </p:cNvSpPr>
              <p:nvPr/>
            </p:nvSpPr>
            <p:spPr bwMode="auto">
              <a:xfrm>
                <a:off x="964" y="1549"/>
                <a:ext cx="875" cy="31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a:cs typeface="Arial"/>
                  </a:rPr>
                  <a:t>$11</a:t>
                </a:r>
              </a:p>
            </p:txBody>
          </p:sp>
          <p:sp>
            <p:nvSpPr>
              <p:cNvPr id="12340" name="Rectangle 17"/>
              <p:cNvSpPr>
                <a:spLocks noChangeArrowheads="1"/>
              </p:cNvSpPr>
              <p:nvPr/>
            </p:nvSpPr>
            <p:spPr bwMode="auto">
              <a:xfrm>
                <a:off x="290" y="1549"/>
                <a:ext cx="674" cy="31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nSpc>
                    <a:spcPct val="105000"/>
                  </a:lnSpc>
                  <a:spcBef>
                    <a:spcPct val="45000"/>
                  </a:spcBef>
                  <a:buClr>
                    <a:srgbClr val="00B85C"/>
                  </a:buClr>
                  <a:buSzPct val="120000"/>
                  <a:buFont typeface="Wingdings" pitchFamily="2" charset="2"/>
                  <a:buNone/>
                </a:pPr>
                <a:r>
                  <a:rPr lang="en-US" sz="2400" dirty="0" smtClean="0">
                    <a:latin typeface="Arial"/>
                    <a:cs typeface="Arial"/>
                  </a:rPr>
                  <a:t>2015</a:t>
                </a:r>
                <a:endParaRPr lang="en-US" sz="2400" dirty="0">
                  <a:latin typeface="Arial"/>
                  <a:cs typeface="Arial"/>
                </a:endParaRPr>
              </a:p>
            </p:txBody>
          </p:sp>
          <p:sp>
            <p:nvSpPr>
              <p:cNvPr id="12341" name="Rectangle 18"/>
              <p:cNvSpPr>
                <a:spLocks noChangeArrowheads="1"/>
              </p:cNvSpPr>
              <p:nvPr/>
            </p:nvSpPr>
            <p:spPr bwMode="auto">
              <a:xfrm>
                <a:off x="964" y="1238"/>
                <a:ext cx="875" cy="31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a:cs typeface="Arial"/>
                  </a:rPr>
                  <a:t>$10</a:t>
                </a:r>
              </a:p>
            </p:txBody>
          </p:sp>
          <p:sp>
            <p:nvSpPr>
              <p:cNvPr id="12342" name="Rectangle 19"/>
              <p:cNvSpPr>
                <a:spLocks noChangeArrowheads="1"/>
              </p:cNvSpPr>
              <p:nvPr/>
            </p:nvSpPr>
            <p:spPr bwMode="auto">
              <a:xfrm>
                <a:off x="290" y="1238"/>
                <a:ext cx="674" cy="31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nSpc>
                    <a:spcPct val="105000"/>
                  </a:lnSpc>
                  <a:spcBef>
                    <a:spcPct val="45000"/>
                  </a:spcBef>
                  <a:buClr>
                    <a:srgbClr val="00B85C"/>
                  </a:buClr>
                  <a:buSzPct val="120000"/>
                  <a:buFont typeface="Wingdings" pitchFamily="2" charset="2"/>
                  <a:buNone/>
                </a:pPr>
                <a:r>
                  <a:rPr lang="en-US" sz="2400" dirty="0" smtClean="0">
                    <a:latin typeface="Arial"/>
                    <a:cs typeface="Arial"/>
                  </a:rPr>
                  <a:t>2014</a:t>
                </a:r>
                <a:endParaRPr lang="en-US" sz="2400" dirty="0">
                  <a:latin typeface="Arial"/>
                  <a:cs typeface="Arial"/>
                </a:endParaRPr>
              </a:p>
            </p:txBody>
          </p:sp>
          <p:sp>
            <p:nvSpPr>
              <p:cNvPr id="12343" name="Rectangle 20"/>
              <p:cNvSpPr>
                <a:spLocks noChangeArrowheads="1"/>
              </p:cNvSpPr>
              <p:nvPr/>
            </p:nvSpPr>
            <p:spPr bwMode="auto">
              <a:xfrm>
                <a:off x="964" y="656"/>
                <a:ext cx="875" cy="58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a:lnSpc>
                    <a:spcPct val="105000"/>
                  </a:lnSpc>
                  <a:spcBef>
                    <a:spcPct val="45000"/>
                  </a:spcBef>
                  <a:buClr>
                    <a:srgbClr val="00B85C"/>
                  </a:buClr>
                  <a:buSzPct val="120000"/>
                  <a:buFont typeface="Wingdings" pitchFamily="2" charset="2"/>
                  <a:buNone/>
                </a:pPr>
                <a:r>
                  <a:rPr lang="en-US" sz="2400" i="1">
                    <a:latin typeface="Arial"/>
                    <a:cs typeface="Arial"/>
                  </a:rPr>
                  <a:t>price of pizza</a:t>
                </a:r>
              </a:p>
            </p:txBody>
          </p:sp>
          <p:sp>
            <p:nvSpPr>
              <p:cNvPr id="12344" name="Rectangle 21"/>
              <p:cNvSpPr>
                <a:spLocks noChangeArrowheads="1"/>
              </p:cNvSpPr>
              <p:nvPr/>
            </p:nvSpPr>
            <p:spPr bwMode="auto">
              <a:xfrm>
                <a:off x="290" y="656"/>
                <a:ext cx="674" cy="58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a:lnSpc>
                    <a:spcPct val="105000"/>
                  </a:lnSpc>
                  <a:spcBef>
                    <a:spcPct val="45000"/>
                  </a:spcBef>
                  <a:buClr>
                    <a:srgbClr val="00B85C"/>
                  </a:buClr>
                  <a:buSzPct val="120000"/>
                  <a:buFont typeface="Wingdings" pitchFamily="2" charset="2"/>
                  <a:buNone/>
                </a:pPr>
                <a:r>
                  <a:rPr lang="en-US" sz="2400" i="1">
                    <a:latin typeface="Arial"/>
                    <a:cs typeface="Arial"/>
                  </a:rPr>
                  <a:t>year</a:t>
                </a:r>
              </a:p>
            </p:txBody>
          </p:sp>
        </p:grpSp>
        <p:grpSp>
          <p:nvGrpSpPr>
            <p:cNvPr id="12322" name="Group 22"/>
            <p:cNvGrpSpPr>
              <a:grpSpLocks/>
            </p:cNvGrpSpPr>
            <p:nvPr/>
          </p:nvGrpSpPr>
          <p:grpSpPr bwMode="auto">
            <a:xfrm>
              <a:off x="290" y="656"/>
              <a:ext cx="5192" cy="1514"/>
              <a:chOff x="290" y="656"/>
              <a:chExt cx="5192" cy="1514"/>
            </a:xfrm>
          </p:grpSpPr>
          <p:sp>
            <p:nvSpPr>
              <p:cNvPr id="12323" name="Line 23"/>
              <p:cNvSpPr>
                <a:spLocks noChangeShapeType="1"/>
              </p:cNvSpPr>
              <p:nvPr/>
            </p:nvSpPr>
            <p:spPr bwMode="auto">
              <a:xfrm>
                <a:off x="290" y="656"/>
                <a:ext cx="519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nchor="ctr" anchorCtr="1"/>
              <a:lstStyle/>
              <a:p>
                <a:endParaRPr lang="en-US">
                  <a:latin typeface="Arial"/>
                  <a:cs typeface="Arial"/>
                </a:endParaRPr>
              </a:p>
            </p:txBody>
          </p:sp>
          <p:sp>
            <p:nvSpPr>
              <p:cNvPr id="12324" name="Line 24"/>
              <p:cNvSpPr>
                <a:spLocks noChangeShapeType="1"/>
              </p:cNvSpPr>
              <p:nvPr/>
            </p:nvSpPr>
            <p:spPr bwMode="auto">
              <a:xfrm>
                <a:off x="290" y="1238"/>
                <a:ext cx="5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nchorCtr="1"/>
              <a:lstStyle/>
              <a:p>
                <a:endParaRPr lang="en-US">
                  <a:latin typeface="Arial"/>
                  <a:cs typeface="Arial"/>
                </a:endParaRPr>
              </a:p>
            </p:txBody>
          </p:sp>
          <p:sp>
            <p:nvSpPr>
              <p:cNvPr id="12325" name="Line 25"/>
              <p:cNvSpPr>
                <a:spLocks noChangeShapeType="1"/>
              </p:cNvSpPr>
              <p:nvPr/>
            </p:nvSpPr>
            <p:spPr bwMode="auto">
              <a:xfrm>
                <a:off x="290" y="1549"/>
                <a:ext cx="5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nchorCtr="1"/>
              <a:lstStyle/>
              <a:p>
                <a:endParaRPr lang="en-US">
                  <a:latin typeface="Arial"/>
                  <a:cs typeface="Arial"/>
                </a:endParaRPr>
              </a:p>
            </p:txBody>
          </p:sp>
          <p:sp>
            <p:nvSpPr>
              <p:cNvPr id="12326" name="Line 26"/>
              <p:cNvSpPr>
                <a:spLocks noChangeShapeType="1"/>
              </p:cNvSpPr>
              <p:nvPr/>
            </p:nvSpPr>
            <p:spPr bwMode="auto">
              <a:xfrm>
                <a:off x="290" y="1859"/>
                <a:ext cx="5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nchorCtr="1"/>
              <a:lstStyle/>
              <a:p>
                <a:endParaRPr lang="en-US">
                  <a:latin typeface="Arial"/>
                  <a:cs typeface="Arial"/>
                </a:endParaRPr>
              </a:p>
            </p:txBody>
          </p:sp>
          <p:sp>
            <p:nvSpPr>
              <p:cNvPr id="12327" name="Line 27"/>
              <p:cNvSpPr>
                <a:spLocks noChangeShapeType="1"/>
              </p:cNvSpPr>
              <p:nvPr/>
            </p:nvSpPr>
            <p:spPr bwMode="auto">
              <a:xfrm>
                <a:off x="290" y="2170"/>
                <a:ext cx="519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nchor="ctr" anchorCtr="1"/>
              <a:lstStyle/>
              <a:p>
                <a:endParaRPr lang="en-US">
                  <a:latin typeface="Arial"/>
                  <a:cs typeface="Arial"/>
                </a:endParaRPr>
              </a:p>
            </p:txBody>
          </p:sp>
          <p:sp>
            <p:nvSpPr>
              <p:cNvPr id="12328" name="Line 28"/>
              <p:cNvSpPr>
                <a:spLocks noChangeShapeType="1"/>
              </p:cNvSpPr>
              <p:nvPr/>
            </p:nvSpPr>
            <p:spPr bwMode="auto">
              <a:xfrm>
                <a:off x="290" y="656"/>
                <a:ext cx="0" cy="151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nchor="ctr" anchorCtr="1"/>
              <a:lstStyle/>
              <a:p>
                <a:endParaRPr lang="en-US">
                  <a:latin typeface="Arial"/>
                  <a:cs typeface="Arial"/>
                </a:endParaRPr>
              </a:p>
            </p:txBody>
          </p:sp>
          <p:sp>
            <p:nvSpPr>
              <p:cNvPr id="12329" name="Line 29"/>
              <p:cNvSpPr>
                <a:spLocks noChangeShapeType="1"/>
              </p:cNvSpPr>
              <p:nvPr/>
            </p:nvSpPr>
            <p:spPr bwMode="auto">
              <a:xfrm>
                <a:off x="964" y="656"/>
                <a:ext cx="0" cy="151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nchorCtr="1"/>
              <a:lstStyle/>
              <a:p>
                <a:endParaRPr lang="en-US">
                  <a:latin typeface="Arial"/>
                  <a:cs typeface="Arial"/>
                </a:endParaRPr>
              </a:p>
            </p:txBody>
          </p:sp>
          <p:sp>
            <p:nvSpPr>
              <p:cNvPr id="12330" name="Line 30"/>
              <p:cNvSpPr>
                <a:spLocks noChangeShapeType="1"/>
              </p:cNvSpPr>
              <p:nvPr/>
            </p:nvSpPr>
            <p:spPr bwMode="auto">
              <a:xfrm>
                <a:off x="1839" y="656"/>
                <a:ext cx="0" cy="151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nchorCtr="1"/>
              <a:lstStyle/>
              <a:p>
                <a:endParaRPr lang="en-US">
                  <a:latin typeface="Arial"/>
                  <a:cs typeface="Arial"/>
                </a:endParaRPr>
              </a:p>
            </p:txBody>
          </p:sp>
          <p:sp>
            <p:nvSpPr>
              <p:cNvPr id="12331" name="Line 31"/>
              <p:cNvSpPr>
                <a:spLocks noChangeShapeType="1"/>
              </p:cNvSpPr>
              <p:nvPr/>
            </p:nvSpPr>
            <p:spPr bwMode="auto">
              <a:xfrm>
                <a:off x="5482" y="656"/>
                <a:ext cx="0" cy="151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nchor="ctr" anchorCtr="1"/>
              <a:lstStyle/>
              <a:p>
                <a:endParaRPr lang="en-US">
                  <a:latin typeface="Arial"/>
                  <a:cs typeface="Arial"/>
                </a:endParaRPr>
              </a:p>
            </p:txBody>
          </p:sp>
          <p:sp>
            <p:nvSpPr>
              <p:cNvPr id="12332" name="Line 32"/>
              <p:cNvSpPr>
                <a:spLocks noChangeShapeType="1"/>
              </p:cNvSpPr>
              <p:nvPr/>
            </p:nvSpPr>
            <p:spPr bwMode="auto">
              <a:xfrm>
                <a:off x="2789" y="656"/>
                <a:ext cx="0" cy="151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grpSp>
      </p:grpSp>
      <p:sp>
        <p:nvSpPr>
          <p:cNvPr id="68648" name="Text Box 40"/>
          <p:cNvSpPr txBox="1">
            <a:spLocks noChangeArrowheads="1"/>
          </p:cNvSpPr>
          <p:nvPr/>
        </p:nvSpPr>
        <p:spPr bwMode="auto">
          <a:xfrm>
            <a:off x="5966619" y="3870356"/>
            <a:ext cx="228123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800" u="sng" dirty="0">
                <a:latin typeface="Arial"/>
                <a:cs typeface="Arial"/>
              </a:rPr>
              <a:t>Inflation rate:</a:t>
            </a:r>
            <a:endParaRPr lang="en-US" sz="2800" b="1" u="sng" dirty="0">
              <a:latin typeface="Arial"/>
              <a:cs typeface="Arial"/>
            </a:endParaRPr>
          </a:p>
        </p:txBody>
      </p:sp>
      <p:sp>
        <p:nvSpPr>
          <p:cNvPr id="12301" name="FlagCount" hidden="1">
            <a:hlinkClick r:id="rId4"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grpSp>
        <p:nvGrpSpPr>
          <p:cNvPr id="5" name="Group 55"/>
          <p:cNvGrpSpPr>
            <a:grpSpLocks/>
          </p:cNvGrpSpPr>
          <p:nvPr/>
        </p:nvGrpSpPr>
        <p:grpSpPr bwMode="auto">
          <a:xfrm>
            <a:off x="5181600" y="4527550"/>
            <a:ext cx="3783013" cy="804863"/>
            <a:chOff x="3009" y="2736"/>
            <a:chExt cx="2383" cy="507"/>
          </a:xfrm>
        </p:grpSpPr>
        <p:sp>
          <p:nvSpPr>
            <p:cNvPr id="12313" name="Text Box 35"/>
            <p:cNvSpPr txBox="1">
              <a:spLocks noChangeArrowheads="1"/>
            </p:cNvSpPr>
            <p:nvPr/>
          </p:nvSpPr>
          <p:spPr bwMode="auto">
            <a:xfrm>
              <a:off x="3202" y="2807"/>
              <a:ext cx="492" cy="252"/>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dirty="0">
                  <a:latin typeface="Arial"/>
                  <a:cs typeface="Arial"/>
                </a:rPr>
                <a:t>15%</a:t>
              </a:r>
            </a:p>
          </p:txBody>
        </p:sp>
        <p:sp>
          <p:nvSpPr>
            <p:cNvPr id="12314" name="AutoShape 36"/>
            <p:cNvSpPr>
              <a:spLocks/>
            </p:cNvSpPr>
            <p:nvPr/>
          </p:nvSpPr>
          <p:spPr bwMode="auto">
            <a:xfrm>
              <a:off x="3009" y="2829"/>
              <a:ext cx="156" cy="414"/>
            </a:xfrm>
            <a:prstGeom prst="rightBrace">
              <a:avLst>
                <a:gd name="adj1" fmla="val 32055"/>
                <a:gd name="adj2" fmla="val 42755"/>
              </a:avLst>
            </a:pr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000">
                <a:latin typeface="Arial"/>
                <a:cs typeface="Arial"/>
              </a:endParaRPr>
            </a:p>
          </p:txBody>
        </p:sp>
        <p:grpSp>
          <p:nvGrpSpPr>
            <p:cNvPr id="12315" name="Group 48"/>
            <p:cNvGrpSpPr>
              <a:grpSpLocks/>
            </p:cNvGrpSpPr>
            <p:nvPr/>
          </p:nvGrpSpPr>
          <p:grpSpPr bwMode="auto">
            <a:xfrm>
              <a:off x="3751" y="2736"/>
              <a:ext cx="1641" cy="444"/>
              <a:chOff x="3767" y="2812"/>
              <a:chExt cx="1641" cy="444"/>
            </a:xfrm>
          </p:grpSpPr>
          <p:sp>
            <p:nvSpPr>
              <p:cNvPr id="12316" name="Rectangle 43"/>
              <p:cNvSpPr>
                <a:spLocks noChangeArrowheads="1"/>
              </p:cNvSpPr>
              <p:nvPr/>
            </p:nvSpPr>
            <p:spPr bwMode="auto">
              <a:xfrm>
                <a:off x="3915" y="2812"/>
                <a:ext cx="7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p>
                <a:r>
                  <a:rPr lang="en-US" sz="2000" dirty="0">
                    <a:latin typeface="Arial"/>
                    <a:cs typeface="Arial"/>
                  </a:rPr>
                  <a:t>115 – 100</a:t>
                </a:r>
              </a:p>
            </p:txBody>
          </p:sp>
          <p:sp>
            <p:nvSpPr>
              <p:cNvPr id="12317" name="Rectangle 44"/>
              <p:cNvSpPr>
                <a:spLocks noChangeArrowheads="1"/>
              </p:cNvSpPr>
              <p:nvPr/>
            </p:nvSpPr>
            <p:spPr bwMode="auto">
              <a:xfrm>
                <a:off x="4202" y="3062"/>
                <a:ext cx="27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p>
                <a:r>
                  <a:rPr lang="en-US" sz="2000" dirty="0">
                    <a:latin typeface="Arial"/>
                    <a:cs typeface="Arial"/>
                  </a:rPr>
                  <a:t>100</a:t>
                </a:r>
              </a:p>
            </p:txBody>
          </p:sp>
          <p:sp>
            <p:nvSpPr>
              <p:cNvPr id="12318" name="Rectangle 45"/>
              <p:cNvSpPr>
                <a:spLocks noChangeArrowheads="1"/>
              </p:cNvSpPr>
              <p:nvPr/>
            </p:nvSpPr>
            <p:spPr bwMode="auto">
              <a:xfrm>
                <a:off x="4870" y="2917"/>
                <a:ext cx="53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p>
                <a:r>
                  <a:rPr lang="en-US" sz="2000">
                    <a:latin typeface="Arial"/>
                    <a:cs typeface="Arial"/>
                  </a:rPr>
                  <a:t>x 100%</a:t>
                </a:r>
              </a:p>
            </p:txBody>
          </p:sp>
          <p:sp>
            <p:nvSpPr>
              <p:cNvPr id="12319" name="Rectangle 46"/>
              <p:cNvSpPr>
                <a:spLocks noChangeArrowheads="1"/>
              </p:cNvSpPr>
              <p:nvPr/>
            </p:nvSpPr>
            <p:spPr bwMode="auto">
              <a:xfrm>
                <a:off x="3767" y="2934"/>
                <a:ext cx="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p>
                <a:r>
                  <a:rPr lang="en-US" sz="2000" dirty="0">
                    <a:latin typeface="Arial"/>
                    <a:cs typeface="Arial"/>
                  </a:rPr>
                  <a:t>=</a:t>
                </a:r>
              </a:p>
            </p:txBody>
          </p:sp>
          <p:sp>
            <p:nvSpPr>
              <p:cNvPr id="12320" name="Line 47"/>
              <p:cNvSpPr>
                <a:spLocks noChangeShapeType="1"/>
              </p:cNvSpPr>
              <p:nvPr/>
            </p:nvSpPr>
            <p:spPr bwMode="auto">
              <a:xfrm>
                <a:off x="3938" y="3030"/>
                <a:ext cx="8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a:cs typeface="Arial"/>
                </a:endParaRPr>
              </a:p>
            </p:txBody>
          </p:sp>
        </p:grpSp>
      </p:grpSp>
      <p:grpSp>
        <p:nvGrpSpPr>
          <p:cNvPr id="7" name="Group 56"/>
          <p:cNvGrpSpPr>
            <a:grpSpLocks/>
          </p:cNvGrpSpPr>
          <p:nvPr/>
        </p:nvGrpSpPr>
        <p:grpSpPr bwMode="auto">
          <a:xfrm>
            <a:off x="5186360" y="5354646"/>
            <a:ext cx="3778250" cy="766763"/>
            <a:chOff x="3012" y="3257"/>
            <a:chExt cx="2380" cy="483"/>
          </a:xfrm>
        </p:grpSpPr>
        <p:sp>
          <p:nvSpPr>
            <p:cNvPr id="12305" name="Text Box 38"/>
            <p:cNvSpPr txBox="1">
              <a:spLocks noChangeArrowheads="1"/>
            </p:cNvSpPr>
            <p:nvPr/>
          </p:nvSpPr>
          <p:spPr bwMode="auto">
            <a:xfrm>
              <a:off x="3205" y="3360"/>
              <a:ext cx="500" cy="252"/>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a:latin typeface="Arial"/>
                  <a:cs typeface="Arial"/>
                </a:rPr>
                <a:t>13%</a:t>
              </a:r>
            </a:p>
          </p:txBody>
        </p:sp>
        <p:sp>
          <p:nvSpPr>
            <p:cNvPr id="12306" name="AutoShape 39"/>
            <p:cNvSpPr>
              <a:spLocks/>
            </p:cNvSpPr>
            <p:nvPr/>
          </p:nvSpPr>
          <p:spPr bwMode="auto">
            <a:xfrm>
              <a:off x="3012" y="3257"/>
              <a:ext cx="156" cy="414"/>
            </a:xfrm>
            <a:prstGeom prst="rightBrace">
              <a:avLst>
                <a:gd name="adj1" fmla="val 39107"/>
                <a:gd name="adj2" fmla="val 57245"/>
              </a:avLst>
            </a:pr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000">
                <a:latin typeface="Arial"/>
                <a:cs typeface="Arial"/>
              </a:endParaRPr>
            </a:p>
          </p:txBody>
        </p:sp>
        <p:grpSp>
          <p:nvGrpSpPr>
            <p:cNvPr id="12307" name="Group 49"/>
            <p:cNvGrpSpPr>
              <a:grpSpLocks/>
            </p:cNvGrpSpPr>
            <p:nvPr/>
          </p:nvGrpSpPr>
          <p:grpSpPr bwMode="auto">
            <a:xfrm>
              <a:off x="3751" y="3296"/>
              <a:ext cx="1641" cy="444"/>
              <a:chOff x="3767" y="2812"/>
              <a:chExt cx="1641" cy="444"/>
            </a:xfrm>
          </p:grpSpPr>
          <p:sp>
            <p:nvSpPr>
              <p:cNvPr id="12308" name="Rectangle 50"/>
              <p:cNvSpPr>
                <a:spLocks noChangeArrowheads="1"/>
              </p:cNvSpPr>
              <p:nvPr/>
            </p:nvSpPr>
            <p:spPr bwMode="auto">
              <a:xfrm>
                <a:off x="3915" y="2812"/>
                <a:ext cx="7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p>
                <a:r>
                  <a:rPr lang="en-US" sz="2000">
                    <a:latin typeface="Arial"/>
                    <a:cs typeface="Arial"/>
                  </a:rPr>
                  <a:t>130 – 115</a:t>
                </a:r>
              </a:p>
            </p:txBody>
          </p:sp>
          <p:sp>
            <p:nvSpPr>
              <p:cNvPr id="12309" name="Rectangle 51"/>
              <p:cNvSpPr>
                <a:spLocks noChangeArrowheads="1"/>
              </p:cNvSpPr>
              <p:nvPr/>
            </p:nvSpPr>
            <p:spPr bwMode="auto">
              <a:xfrm>
                <a:off x="4202" y="3062"/>
                <a:ext cx="25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p>
                <a:r>
                  <a:rPr lang="en-US" sz="2000">
                    <a:latin typeface="Arial"/>
                    <a:cs typeface="Arial"/>
                  </a:rPr>
                  <a:t>115</a:t>
                </a:r>
              </a:p>
            </p:txBody>
          </p:sp>
          <p:sp>
            <p:nvSpPr>
              <p:cNvPr id="12310" name="Rectangle 52"/>
              <p:cNvSpPr>
                <a:spLocks noChangeArrowheads="1"/>
              </p:cNvSpPr>
              <p:nvPr/>
            </p:nvSpPr>
            <p:spPr bwMode="auto">
              <a:xfrm>
                <a:off x="4870" y="2917"/>
                <a:ext cx="53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p>
                <a:r>
                  <a:rPr lang="en-US" sz="2000">
                    <a:latin typeface="Arial"/>
                    <a:cs typeface="Arial"/>
                  </a:rPr>
                  <a:t>x 100%</a:t>
                </a:r>
              </a:p>
            </p:txBody>
          </p:sp>
          <p:sp>
            <p:nvSpPr>
              <p:cNvPr id="12311" name="Rectangle 53"/>
              <p:cNvSpPr>
                <a:spLocks noChangeArrowheads="1"/>
              </p:cNvSpPr>
              <p:nvPr/>
            </p:nvSpPr>
            <p:spPr bwMode="auto">
              <a:xfrm>
                <a:off x="3767" y="2934"/>
                <a:ext cx="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p>
                <a:r>
                  <a:rPr lang="en-US" sz="2000">
                    <a:latin typeface="Arial"/>
                    <a:cs typeface="Arial"/>
                  </a:rPr>
                  <a:t>=</a:t>
                </a:r>
              </a:p>
            </p:txBody>
          </p:sp>
          <p:sp>
            <p:nvSpPr>
              <p:cNvPr id="12312" name="Line 54"/>
              <p:cNvSpPr>
                <a:spLocks noChangeShapeType="1"/>
              </p:cNvSpPr>
              <p:nvPr/>
            </p:nvSpPr>
            <p:spPr bwMode="auto">
              <a:xfrm>
                <a:off x="3938" y="3030"/>
                <a:ext cx="8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a:cs typeface="Arial"/>
                </a:endParaRPr>
              </a:p>
            </p:txBody>
          </p:sp>
        </p:grpSp>
      </p:grpSp>
      <p:sp>
        <p:nvSpPr>
          <p:cNvPr id="68665" name="Text Box 57"/>
          <p:cNvSpPr txBox="1">
            <a:spLocks noChangeArrowheads="1"/>
          </p:cNvSpPr>
          <p:nvPr/>
        </p:nvSpPr>
        <p:spPr bwMode="auto">
          <a:xfrm>
            <a:off x="5549900" y="3883772"/>
            <a:ext cx="32406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sz="2600" b="1" dirty="0">
              <a:latin typeface="Arial"/>
              <a:cs typeface="Arial"/>
            </a:endParaRPr>
          </a:p>
        </p:txBody>
      </p:sp>
      <p:grpSp>
        <p:nvGrpSpPr>
          <p:cNvPr id="56" name="Group 55"/>
          <p:cNvGrpSpPr>
            <a:grpSpLocks/>
          </p:cNvGrpSpPr>
          <p:nvPr/>
        </p:nvGrpSpPr>
        <p:grpSpPr bwMode="auto">
          <a:xfrm>
            <a:off x="5181600" y="4552951"/>
            <a:ext cx="3783013" cy="785813"/>
            <a:chOff x="3009" y="2748"/>
            <a:chExt cx="2383" cy="495"/>
          </a:xfrm>
          <a:solidFill>
            <a:schemeClr val="accent3"/>
          </a:solidFill>
        </p:grpSpPr>
        <p:sp>
          <p:nvSpPr>
            <p:cNvPr id="57" name="Text Box 35"/>
            <p:cNvSpPr txBox="1">
              <a:spLocks noChangeArrowheads="1"/>
            </p:cNvSpPr>
            <p:nvPr/>
          </p:nvSpPr>
          <p:spPr bwMode="auto">
            <a:xfrm>
              <a:off x="3202" y="2807"/>
              <a:ext cx="492" cy="2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dirty="0">
                  <a:latin typeface="Arial"/>
                  <a:cs typeface="Arial"/>
                </a:rPr>
                <a:t>15%</a:t>
              </a:r>
            </a:p>
          </p:txBody>
        </p:sp>
        <p:sp>
          <p:nvSpPr>
            <p:cNvPr id="58" name="AutoShape 36"/>
            <p:cNvSpPr>
              <a:spLocks/>
            </p:cNvSpPr>
            <p:nvPr/>
          </p:nvSpPr>
          <p:spPr bwMode="auto">
            <a:xfrm>
              <a:off x="3009" y="2829"/>
              <a:ext cx="156" cy="414"/>
            </a:xfrm>
            <a:prstGeom prst="rightBrace">
              <a:avLst>
                <a:gd name="adj1" fmla="val 32055"/>
                <a:gd name="adj2" fmla="val 42755"/>
              </a:avLst>
            </a:prstGeom>
            <a:grp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000">
                <a:latin typeface="Arial"/>
                <a:cs typeface="Arial"/>
              </a:endParaRPr>
            </a:p>
          </p:txBody>
        </p:sp>
        <p:grpSp>
          <p:nvGrpSpPr>
            <p:cNvPr id="59" name="Group 48"/>
            <p:cNvGrpSpPr>
              <a:grpSpLocks/>
            </p:cNvGrpSpPr>
            <p:nvPr/>
          </p:nvGrpSpPr>
          <p:grpSpPr bwMode="auto">
            <a:xfrm>
              <a:off x="3751" y="2748"/>
              <a:ext cx="1641" cy="432"/>
              <a:chOff x="3767" y="2824"/>
              <a:chExt cx="1641" cy="432"/>
            </a:xfrm>
            <a:grpFill/>
          </p:grpSpPr>
          <p:sp>
            <p:nvSpPr>
              <p:cNvPr id="60" name="Rectangle 43"/>
              <p:cNvSpPr>
                <a:spLocks noChangeArrowheads="1"/>
              </p:cNvSpPr>
              <p:nvPr/>
            </p:nvSpPr>
            <p:spPr bwMode="auto">
              <a:xfrm>
                <a:off x="3932" y="2824"/>
                <a:ext cx="886" cy="194"/>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r>
                  <a:rPr lang="en-US" sz="2000" dirty="0" smtClean="0">
                    <a:latin typeface="Arial"/>
                    <a:cs typeface="Arial"/>
                  </a:rPr>
                  <a:t>   69 </a:t>
                </a:r>
                <a:r>
                  <a:rPr lang="en-US" sz="2000" dirty="0">
                    <a:latin typeface="Arial"/>
                    <a:cs typeface="Arial"/>
                  </a:rPr>
                  <a:t>– </a:t>
                </a:r>
                <a:r>
                  <a:rPr lang="en-US" sz="2000" dirty="0" smtClean="0">
                    <a:latin typeface="Arial"/>
                    <a:cs typeface="Arial"/>
                  </a:rPr>
                  <a:t>60  </a:t>
                </a:r>
                <a:endParaRPr lang="en-US" sz="2000" dirty="0">
                  <a:latin typeface="Arial"/>
                  <a:cs typeface="Arial"/>
                </a:endParaRPr>
              </a:p>
            </p:txBody>
          </p:sp>
          <p:sp>
            <p:nvSpPr>
              <p:cNvPr id="61" name="Rectangle 44"/>
              <p:cNvSpPr>
                <a:spLocks noChangeArrowheads="1"/>
              </p:cNvSpPr>
              <p:nvPr/>
            </p:nvSpPr>
            <p:spPr bwMode="auto">
              <a:xfrm>
                <a:off x="4202" y="3062"/>
                <a:ext cx="402" cy="194"/>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p>
                <a:r>
                  <a:rPr lang="en-US" sz="2000" dirty="0" smtClean="0">
                    <a:latin typeface="Arial"/>
                    <a:cs typeface="Arial"/>
                  </a:rPr>
                  <a:t>  6</a:t>
                </a:r>
                <a:r>
                  <a:rPr lang="en-US" sz="2000" dirty="0" smtClean="0">
                    <a:latin typeface="Arial"/>
                    <a:cs typeface="Arial"/>
                  </a:rPr>
                  <a:t>0   </a:t>
                </a:r>
                <a:endParaRPr lang="en-US" sz="2000" dirty="0">
                  <a:latin typeface="Arial"/>
                  <a:cs typeface="Arial"/>
                </a:endParaRPr>
              </a:p>
            </p:txBody>
          </p:sp>
          <p:sp>
            <p:nvSpPr>
              <p:cNvPr id="62" name="Rectangle 45"/>
              <p:cNvSpPr>
                <a:spLocks noChangeArrowheads="1"/>
              </p:cNvSpPr>
              <p:nvPr/>
            </p:nvSpPr>
            <p:spPr bwMode="auto">
              <a:xfrm>
                <a:off x="4870" y="2917"/>
                <a:ext cx="538" cy="194"/>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p>
                <a:r>
                  <a:rPr lang="en-US" sz="2000" dirty="0">
                    <a:latin typeface="Arial"/>
                    <a:cs typeface="Arial"/>
                  </a:rPr>
                  <a:t>x 100%</a:t>
                </a:r>
              </a:p>
            </p:txBody>
          </p:sp>
          <p:sp>
            <p:nvSpPr>
              <p:cNvPr id="63" name="Rectangle 46"/>
              <p:cNvSpPr>
                <a:spLocks noChangeArrowheads="1"/>
              </p:cNvSpPr>
              <p:nvPr/>
            </p:nvSpPr>
            <p:spPr bwMode="auto">
              <a:xfrm>
                <a:off x="3767" y="2934"/>
                <a:ext cx="94" cy="194"/>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p>
                <a:r>
                  <a:rPr lang="en-US" sz="2000" dirty="0">
                    <a:latin typeface="Arial"/>
                    <a:cs typeface="Arial"/>
                  </a:rPr>
                  <a:t>=</a:t>
                </a:r>
              </a:p>
            </p:txBody>
          </p:sp>
          <p:sp>
            <p:nvSpPr>
              <p:cNvPr id="64" name="Line 47"/>
              <p:cNvSpPr>
                <a:spLocks noChangeShapeType="1"/>
              </p:cNvSpPr>
              <p:nvPr/>
            </p:nvSpPr>
            <p:spPr bwMode="auto">
              <a:xfrm>
                <a:off x="3938" y="3030"/>
                <a:ext cx="860" cy="0"/>
              </a:xfrm>
              <a:prstGeom prst="line">
                <a:avLst/>
              </a:prstGeom>
              <a:grp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a:cs typeface="Arial"/>
                </a:endParaRPr>
              </a:p>
            </p:txBody>
          </p:sp>
        </p:grpSp>
      </p:grpSp>
      <p:grpSp>
        <p:nvGrpSpPr>
          <p:cNvPr id="65" name="Group 56"/>
          <p:cNvGrpSpPr>
            <a:grpSpLocks/>
          </p:cNvGrpSpPr>
          <p:nvPr/>
        </p:nvGrpSpPr>
        <p:grpSpPr bwMode="auto">
          <a:xfrm>
            <a:off x="5199064" y="5364163"/>
            <a:ext cx="3778250" cy="766763"/>
            <a:chOff x="3012" y="3257"/>
            <a:chExt cx="2380" cy="483"/>
          </a:xfrm>
          <a:solidFill>
            <a:schemeClr val="bg1"/>
          </a:solidFill>
        </p:grpSpPr>
        <p:sp>
          <p:nvSpPr>
            <p:cNvPr id="66" name="Text Box 38"/>
            <p:cNvSpPr txBox="1">
              <a:spLocks noChangeArrowheads="1"/>
            </p:cNvSpPr>
            <p:nvPr/>
          </p:nvSpPr>
          <p:spPr bwMode="auto">
            <a:xfrm>
              <a:off x="3205" y="3360"/>
              <a:ext cx="500" cy="2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a:latin typeface="Arial"/>
                  <a:cs typeface="Arial"/>
                </a:rPr>
                <a:t>13%</a:t>
              </a:r>
            </a:p>
          </p:txBody>
        </p:sp>
        <p:sp>
          <p:nvSpPr>
            <p:cNvPr id="67" name="AutoShape 39"/>
            <p:cNvSpPr>
              <a:spLocks/>
            </p:cNvSpPr>
            <p:nvPr/>
          </p:nvSpPr>
          <p:spPr bwMode="auto">
            <a:xfrm>
              <a:off x="3012" y="3257"/>
              <a:ext cx="156" cy="414"/>
            </a:xfrm>
            <a:prstGeom prst="rightBrace">
              <a:avLst>
                <a:gd name="adj1" fmla="val 39107"/>
                <a:gd name="adj2" fmla="val 57245"/>
              </a:avLst>
            </a:prstGeom>
            <a:grp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000">
                <a:latin typeface="Arial"/>
                <a:cs typeface="Arial"/>
              </a:endParaRPr>
            </a:p>
          </p:txBody>
        </p:sp>
        <p:grpSp>
          <p:nvGrpSpPr>
            <p:cNvPr id="68" name="Group 49"/>
            <p:cNvGrpSpPr>
              <a:grpSpLocks/>
            </p:cNvGrpSpPr>
            <p:nvPr/>
          </p:nvGrpSpPr>
          <p:grpSpPr bwMode="auto">
            <a:xfrm>
              <a:off x="3751" y="3296"/>
              <a:ext cx="1641" cy="444"/>
              <a:chOff x="3767" y="2812"/>
              <a:chExt cx="1641" cy="444"/>
            </a:xfrm>
            <a:grpFill/>
          </p:grpSpPr>
          <p:sp>
            <p:nvSpPr>
              <p:cNvPr id="69" name="Rectangle 50"/>
              <p:cNvSpPr>
                <a:spLocks noChangeArrowheads="1"/>
              </p:cNvSpPr>
              <p:nvPr/>
            </p:nvSpPr>
            <p:spPr bwMode="auto">
              <a:xfrm>
                <a:off x="3915" y="2812"/>
                <a:ext cx="805" cy="194"/>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p>
                <a:r>
                  <a:rPr lang="en-US" sz="2000" dirty="0" smtClean="0">
                    <a:latin typeface="Arial"/>
                    <a:cs typeface="Arial"/>
                  </a:rPr>
                  <a:t>   78 </a:t>
                </a:r>
                <a:r>
                  <a:rPr lang="en-US" sz="2000" dirty="0">
                    <a:latin typeface="Arial"/>
                    <a:cs typeface="Arial"/>
                  </a:rPr>
                  <a:t>– </a:t>
                </a:r>
                <a:r>
                  <a:rPr lang="en-US" sz="2000" dirty="0" smtClean="0">
                    <a:latin typeface="Arial"/>
                    <a:cs typeface="Arial"/>
                  </a:rPr>
                  <a:t>69   </a:t>
                </a:r>
                <a:endParaRPr lang="en-US" sz="2000" dirty="0">
                  <a:latin typeface="Arial"/>
                  <a:cs typeface="Arial"/>
                </a:endParaRPr>
              </a:p>
            </p:txBody>
          </p:sp>
          <p:sp>
            <p:nvSpPr>
              <p:cNvPr id="70" name="Rectangle 51"/>
              <p:cNvSpPr>
                <a:spLocks noChangeArrowheads="1"/>
              </p:cNvSpPr>
              <p:nvPr/>
            </p:nvSpPr>
            <p:spPr bwMode="auto">
              <a:xfrm>
                <a:off x="4202" y="3062"/>
                <a:ext cx="314" cy="194"/>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r>
                  <a:rPr lang="en-US" sz="2000" dirty="0" smtClean="0">
                    <a:latin typeface="Arial"/>
                    <a:cs typeface="Arial"/>
                  </a:rPr>
                  <a:t>69</a:t>
                </a:r>
                <a:endParaRPr lang="en-US" sz="2000" dirty="0">
                  <a:latin typeface="Arial"/>
                  <a:cs typeface="Arial"/>
                </a:endParaRPr>
              </a:p>
            </p:txBody>
          </p:sp>
          <p:sp>
            <p:nvSpPr>
              <p:cNvPr id="71" name="Rectangle 52"/>
              <p:cNvSpPr>
                <a:spLocks noChangeArrowheads="1"/>
              </p:cNvSpPr>
              <p:nvPr/>
            </p:nvSpPr>
            <p:spPr bwMode="auto">
              <a:xfrm>
                <a:off x="4870" y="2917"/>
                <a:ext cx="538" cy="194"/>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p>
                <a:r>
                  <a:rPr lang="en-US" sz="2000">
                    <a:latin typeface="Arial"/>
                    <a:cs typeface="Arial"/>
                  </a:rPr>
                  <a:t>x 100%</a:t>
                </a:r>
              </a:p>
            </p:txBody>
          </p:sp>
          <p:sp>
            <p:nvSpPr>
              <p:cNvPr id="72" name="Rectangle 53"/>
              <p:cNvSpPr>
                <a:spLocks noChangeArrowheads="1"/>
              </p:cNvSpPr>
              <p:nvPr/>
            </p:nvSpPr>
            <p:spPr bwMode="auto">
              <a:xfrm>
                <a:off x="3767" y="2934"/>
                <a:ext cx="94" cy="194"/>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p>
                <a:r>
                  <a:rPr lang="en-US" sz="2000">
                    <a:latin typeface="Arial"/>
                    <a:cs typeface="Arial"/>
                  </a:rPr>
                  <a:t>=</a:t>
                </a:r>
              </a:p>
            </p:txBody>
          </p:sp>
          <p:sp>
            <p:nvSpPr>
              <p:cNvPr id="73" name="Line 54"/>
              <p:cNvSpPr>
                <a:spLocks noChangeShapeType="1"/>
              </p:cNvSpPr>
              <p:nvPr/>
            </p:nvSpPr>
            <p:spPr bwMode="auto">
              <a:xfrm>
                <a:off x="3938" y="3030"/>
                <a:ext cx="860" cy="0"/>
              </a:xfrm>
              <a:prstGeom prst="line">
                <a:avLst/>
              </a:prstGeom>
              <a:grp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a:cs typeface="Arial"/>
                </a:endParaRPr>
              </a:p>
            </p:txBody>
          </p:sp>
        </p:grpSp>
      </p:grpSp>
    </p:spTree>
    <p:custDataLst>
      <p:tags r:id="rId1"/>
    </p:custDataLst>
    <p:extLst>
      <p:ext uri="{BB962C8B-B14F-4D97-AF65-F5344CB8AC3E}">
        <p14:creationId xmlns:p14="http://schemas.microsoft.com/office/powerpoint/2010/main" val="375298617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8614"/>
                                        </p:tgtEl>
                                        <p:attrNameLst>
                                          <p:attrName>style.visibility</p:attrName>
                                        </p:attrNameLst>
                                      </p:cBhvr>
                                      <p:to>
                                        <p:strVal val="visible"/>
                                      </p:to>
                                    </p:set>
                                    <p:animEffect transition="in" filter="wipe(left)">
                                      <p:cBhvr>
                                        <p:cTn id="11" dur="500"/>
                                        <p:tgtEl>
                                          <p:spTgt spid="686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8613"/>
                                        </p:tgtEl>
                                        <p:attrNameLst>
                                          <p:attrName>style.visibility</p:attrName>
                                        </p:attrNameLst>
                                      </p:cBhvr>
                                      <p:to>
                                        <p:strVal val="visible"/>
                                      </p:to>
                                    </p:set>
                                    <p:animEffect transition="in" filter="wipe(left)">
                                      <p:cBhvr>
                                        <p:cTn id="16" dur="500"/>
                                        <p:tgtEl>
                                          <p:spTgt spid="686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8612"/>
                                        </p:tgtEl>
                                        <p:attrNameLst>
                                          <p:attrName>style.visibility</p:attrName>
                                        </p:attrNameLst>
                                      </p:cBhvr>
                                      <p:to>
                                        <p:strVal val="visible"/>
                                      </p:to>
                                    </p:set>
                                    <p:animEffect transition="in" filter="wipe(left)">
                                      <p:cBhvr>
                                        <p:cTn id="21" dur="500"/>
                                        <p:tgtEl>
                                          <p:spTgt spid="686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left)">
                                      <p:cBhvr>
                                        <p:cTn id="26" dur="500"/>
                                        <p:tgtEl>
                                          <p:spTgt spid="6">
                                            <p:txEl>
                                              <p:pRg st="0" end="0"/>
                                            </p:tx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Effect transition="in" filter="wipe(left)">
                                      <p:cBhvr>
                                        <p:cTn id="30" dur="500"/>
                                        <p:tgtEl>
                                          <p:spTgt spid="6">
                                            <p:txEl>
                                              <p:pRg st="1" end="1"/>
                                            </p:txEl>
                                          </p:spTgt>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animEffect transition="in" filter="wipe(left)">
                                      <p:cBhvr>
                                        <p:cTn id="34" dur="500"/>
                                        <p:tgtEl>
                                          <p:spTgt spid="6">
                                            <p:txEl>
                                              <p:pRg st="2" end="2"/>
                                            </p:txEl>
                                          </p:spTgt>
                                        </p:tgtEl>
                                      </p:cBhvr>
                                    </p:animEffect>
                                  </p:childTnLst>
                                </p:cTn>
                              </p:par>
                            </p:childTnLst>
                          </p:cTn>
                        </p:par>
                        <p:par>
                          <p:cTn id="35" fill="hold">
                            <p:stCondLst>
                              <p:cond delay="1500"/>
                            </p:stCondLst>
                            <p:childTnLst>
                              <p:par>
                                <p:cTn id="36" presetID="22" presetClass="entr" presetSubtype="8" fill="hold" grpId="0" nodeType="afterEffect">
                                  <p:stCondLst>
                                    <p:cond delay="0"/>
                                  </p:stCondLst>
                                  <p:childTnLst>
                                    <p:set>
                                      <p:cBhvr>
                                        <p:cTn id="37" dur="1" fill="hold">
                                          <p:stCondLst>
                                            <p:cond delay="0"/>
                                          </p:stCondLst>
                                        </p:cTn>
                                        <p:tgtEl>
                                          <p:spTgt spid="6">
                                            <p:txEl>
                                              <p:pRg st="3" end="3"/>
                                            </p:txEl>
                                          </p:spTgt>
                                        </p:tgtEl>
                                        <p:attrNameLst>
                                          <p:attrName>style.visibility</p:attrName>
                                        </p:attrNameLst>
                                      </p:cBhvr>
                                      <p:to>
                                        <p:strVal val="visible"/>
                                      </p:to>
                                    </p:set>
                                    <p:animEffect transition="in" filter="wipe(left)">
                                      <p:cBhvr>
                                        <p:cTn id="38" dur="500"/>
                                        <p:tgtEl>
                                          <p:spTgt spid="6">
                                            <p:txEl>
                                              <p:pRg st="3" end="3"/>
                                            </p:txEl>
                                          </p:spTgt>
                                        </p:tgtEl>
                                      </p:cBhvr>
                                    </p:animEffect>
                                  </p:childTnLst>
                                </p:cTn>
                              </p:par>
                            </p:childTnLst>
                          </p:cTn>
                        </p:par>
                        <p:par>
                          <p:cTn id="39" fill="hold">
                            <p:stCondLst>
                              <p:cond delay="2000"/>
                            </p:stCondLst>
                            <p:childTnLst>
                              <p:par>
                                <p:cTn id="40" presetID="22" presetClass="entr" presetSubtype="8" fill="hold" grpId="0" nodeType="afterEffect" nodePh="1">
                                  <p:stCondLst>
                                    <p:cond delay="0"/>
                                  </p:stCondLst>
                                  <p:endCondLst>
                                    <p:cond evt="begin" delay="0">
                                      <p:tn val="40"/>
                                    </p:cond>
                                  </p:endCondLst>
                                  <p:childTnLst>
                                    <p:set>
                                      <p:cBhvr>
                                        <p:cTn id="41" dur="1" fill="hold">
                                          <p:stCondLst>
                                            <p:cond delay="0"/>
                                          </p:stCondLst>
                                        </p:cTn>
                                        <p:tgtEl>
                                          <p:spTgt spid="68665"/>
                                        </p:tgtEl>
                                        <p:attrNameLst>
                                          <p:attrName>style.visibility</p:attrName>
                                        </p:attrNameLst>
                                      </p:cBhvr>
                                      <p:to>
                                        <p:strVal val="visible"/>
                                      </p:to>
                                    </p:set>
                                    <p:animEffect transition="in" filter="wipe(left)">
                                      <p:cBhvr>
                                        <p:cTn id="42" dur="500"/>
                                        <p:tgtEl>
                                          <p:spTgt spid="6866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8648"/>
                                        </p:tgtEl>
                                        <p:attrNameLst>
                                          <p:attrName>style.visibility</p:attrName>
                                        </p:attrNameLst>
                                      </p:cBhvr>
                                      <p:to>
                                        <p:strVal val="visible"/>
                                      </p:to>
                                    </p:set>
                                    <p:animEffect transition="in" filter="fade">
                                      <p:cBhvr>
                                        <p:cTn id="47" dur="500"/>
                                        <p:tgtEl>
                                          <p:spTgt spid="68648"/>
                                        </p:tgtEl>
                                      </p:cBhvr>
                                    </p:animEffect>
                                  </p:childTnLst>
                                </p:cTn>
                              </p:par>
                              <p:par>
                                <p:cTn id="48" presetID="10" presetClass="exit" presetSubtype="0" fill="hold" grpId="1" nodeType="withEffect" nodePh="1">
                                  <p:stCondLst>
                                    <p:cond delay="0"/>
                                  </p:stCondLst>
                                  <p:endCondLst>
                                    <p:cond evt="begin" delay="0">
                                      <p:tn val="48"/>
                                    </p:cond>
                                  </p:endCondLst>
                                  <p:childTnLst>
                                    <p:animEffect transition="out" filter="fade">
                                      <p:cBhvr>
                                        <p:cTn id="49" dur="500"/>
                                        <p:tgtEl>
                                          <p:spTgt spid="68665"/>
                                        </p:tgtEl>
                                      </p:cBhvr>
                                    </p:animEffect>
                                    <p:set>
                                      <p:cBhvr>
                                        <p:cTn id="50" dur="1" fill="hold">
                                          <p:stCondLst>
                                            <p:cond delay="499"/>
                                          </p:stCondLst>
                                        </p:cTn>
                                        <p:tgtEl>
                                          <p:spTgt spid="6866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P spid="6" grpId="0" uiExpand="1" build="p"/>
      <p:bldP spid="68612" grpId="0" animBg="1"/>
      <p:bldP spid="68613" grpId="0" animBg="1"/>
      <p:bldP spid="68614" grpId="0" animBg="1"/>
      <p:bldP spid="68648" grpId="0"/>
      <p:bldP spid="68665" grpId="0"/>
      <p:bldP spid="68665" grpId="1"/>
    </p:bldLst>
  </p:timing>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ro / Summary">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Figur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abl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ActiveLearning">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Case study">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Ask Experts">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Appendix">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26486</TotalTime>
  <Words>4652</Words>
  <Application>Microsoft Macintosh PowerPoint</Application>
  <PresentationFormat>全屏显示(4:3)</PresentationFormat>
  <Paragraphs>444</Paragraphs>
  <Slides>34</Slides>
  <Notes>29</Notes>
  <HiddenSlides>0</HiddenSlides>
  <MMClips>0</MMClips>
  <ScaleCrop>false</ScaleCrop>
  <HeadingPairs>
    <vt:vector size="6" baseType="variant">
      <vt:variant>
        <vt:lpstr>已用的字体</vt:lpstr>
      </vt:variant>
      <vt:variant>
        <vt:i4>9</vt:i4>
      </vt:variant>
      <vt:variant>
        <vt:lpstr>主题</vt:lpstr>
      </vt:variant>
      <vt:variant>
        <vt:i4>9</vt:i4>
      </vt:variant>
      <vt:variant>
        <vt:lpstr>幻灯片标题</vt:lpstr>
      </vt:variant>
      <vt:variant>
        <vt:i4>34</vt:i4>
      </vt:variant>
    </vt:vector>
  </HeadingPairs>
  <TitlesOfParts>
    <vt:vector size="52" baseType="lpstr">
      <vt:lpstr>Arial Narrow</vt:lpstr>
      <vt:lpstr>Calibri</vt:lpstr>
      <vt:lpstr>Cambria</vt:lpstr>
      <vt:lpstr>Cambria Math</vt:lpstr>
      <vt:lpstr>Sabon-Bold</vt:lpstr>
      <vt:lpstr>Tahoma</vt:lpstr>
      <vt:lpstr>Times New Roman</vt:lpstr>
      <vt:lpstr>Wingdings</vt:lpstr>
      <vt:lpstr>Arial</vt:lpstr>
      <vt:lpstr>Chapter title</vt:lpstr>
      <vt:lpstr>Intro / Summary</vt:lpstr>
      <vt:lpstr>Chapter content</vt:lpstr>
      <vt:lpstr>Figure</vt:lpstr>
      <vt:lpstr>Table</vt:lpstr>
      <vt:lpstr>ActiveLearning</vt:lpstr>
      <vt:lpstr>Case study</vt:lpstr>
      <vt:lpstr>Ask Experts</vt:lpstr>
      <vt:lpstr>Appendix</vt:lpstr>
      <vt:lpstr>PowerPoint 演示文稿</vt:lpstr>
      <vt:lpstr>Look for the answers to these questions:</vt:lpstr>
      <vt:lpstr>Babe Ruth’s Salary vs Alex Rodriquez’s</vt:lpstr>
      <vt:lpstr>The Purpose of CPI</vt:lpstr>
      <vt:lpstr>Inflation and Inflation Rate</vt:lpstr>
      <vt:lpstr>The Consumer Price Index</vt:lpstr>
      <vt:lpstr>Calculating CPI</vt:lpstr>
      <vt:lpstr>Calculating CPI</vt:lpstr>
      <vt:lpstr>EXAMPLE: basket:  {4 pizzas, 10 lattes}</vt:lpstr>
      <vt:lpstr>Active Learning 1  Calculating the CPI</vt:lpstr>
      <vt:lpstr>What’s in the CPI’s Basket?</vt:lpstr>
      <vt:lpstr>Producer Price Index</vt:lpstr>
      <vt:lpstr>Active Learning 2  Substitution bias</vt:lpstr>
      <vt:lpstr>Problems with the CPI</vt:lpstr>
      <vt:lpstr>Problems with the CPI</vt:lpstr>
      <vt:lpstr>A Examples of Gift Certificates</vt:lpstr>
      <vt:lpstr>Another Example of VCR</vt:lpstr>
      <vt:lpstr>Problems with the CPI</vt:lpstr>
      <vt:lpstr>Problems with the CPI</vt:lpstr>
      <vt:lpstr>Two Measures of Inflation, 1965–2016</vt:lpstr>
      <vt:lpstr>Contrasting the  CPI and GDP Deflator</vt:lpstr>
      <vt:lpstr>Contrasting the  CPI and GDP Deflator</vt:lpstr>
      <vt:lpstr>Active Learning 3  CPI vs. GDP deflator</vt:lpstr>
      <vt:lpstr>Correcting Variables for Inflation</vt:lpstr>
      <vt:lpstr>Correcting Variables for Inflation</vt:lpstr>
      <vt:lpstr>Correcting Variables for Inflation</vt:lpstr>
      <vt:lpstr>The U.S. Minimum Wage in Current Dollars and Today’s Dollars, 1960–2013</vt:lpstr>
      <vt:lpstr>Inflate Ruth’s salary </vt:lpstr>
      <vt:lpstr>Active Learning 4  Comparing tuition increases</vt:lpstr>
      <vt:lpstr>Correcting Variables for Inflation</vt:lpstr>
      <vt:lpstr>Correcting Variables for Inflation</vt:lpstr>
      <vt:lpstr>Real vs. Nominal Interest Rates</vt:lpstr>
      <vt:lpstr>Real and Nominal Interest Rates in the U.S.,   1960–2015</vt:lpstr>
      <vt:lpstr>Summary </vt:lpstr>
    </vt:vector>
  </TitlesOfParts>
  <Company>Eastern Illinois University</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Andreea Chiritescu</dc:creator>
  <cp:lastModifiedBy>MIAO YI</cp:lastModifiedBy>
  <cp:revision>1046</cp:revision>
  <dcterms:created xsi:type="dcterms:W3CDTF">2016-03-16T19:41:09Z</dcterms:created>
  <dcterms:modified xsi:type="dcterms:W3CDTF">2017-10-02T12:14:48Z</dcterms:modified>
</cp:coreProperties>
</file>